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21"/>
  </p:notesMasterIdLst>
  <p:handoutMasterIdLst>
    <p:handoutMasterId r:id="rId22"/>
  </p:handoutMasterIdLst>
  <p:sldIdLst>
    <p:sldId id="2596" r:id="rId2"/>
    <p:sldId id="2540" r:id="rId3"/>
    <p:sldId id="2597" r:id="rId4"/>
    <p:sldId id="2560" r:id="rId5"/>
    <p:sldId id="2567" r:id="rId6"/>
    <p:sldId id="2584" r:id="rId7"/>
    <p:sldId id="2555" r:id="rId8"/>
    <p:sldId id="2599" r:id="rId9"/>
    <p:sldId id="2600" r:id="rId10"/>
    <p:sldId id="2571" r:id="rId11"/>
    <p:sldId id="2575" r:id="rId12"/>
    <p:sldId id="2601" r:id="rId13"/>
    <p:sldId id="2602" r:id="rId14"/>
    <p:sldId id="2604" r:id="rId15"/>
    <p:sldId id="2603" r:id="rId16"/>
    <p:sldId id="2605" r:id="rId17"/>
    <p:sldId id="2606" r:id="rId18"/>
    <p:sldId id="2608" r:id="rId19"/>
    <p:sldId id="260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5280" autoAdjust="0"/>
  </p:normalViewPr>
  <p:slideViewPr>
    <p:cSldViewPr snapToGrid="0" snapToObjects="1" showGuides="1">
      <p:cViewPr varScale="1">
        <p:scale>
          <a:sx n="86" d="100"/>
          <a:sy n="86" d="100"/>
        </p:scale>
        <p:origin x="562" y="58"/>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ika sharma" userId="9485e3d682c07a2f" providerId="LiveId" clId="{B62E3B7D-F1CC-40C2-BB0B-6E24171B79AB}"/>
    <pc:docChg chg="custSel modSld">
      <pc:chgData name="ritika sharma" userId="9485e3d682c07a2f" providerId="LiveId" clId="{B62E3B7D-F1CC-40C2-BB0B-6E24171B79AB}" dt="2020-09-02T14:16:28.309" v="5" actId="14100"/>
      <pc:docMkLst>
        <pc:docMk/>
      </pc:docMkLst>
      <pc:sldChg chg="addSp delSp modSp mod">
        <pc:chgData name="ritika sharma" userId="9485e3d682c07a2f" providerId="LiveId" clId="{B62E3B7D-F1CC-40C2-BB0B-6E24171B79AB}" dt="2020-09-02T14:16:28.309" v="5" actId="14100"/>
        <pc:sldMkLst>
          <pc:docMk/>
          <pc:sldMk cId="706506589" sldId="2599"/>
        </pc:sldMkLst>
        <pc:picChg chg="add mod">
          <ac:chgData name="ritika sharma" userId="9485e3d682c07a2f" providerId="LiveId" clId="{B62E3B7D-F1CC-40C2-BB0B-6E24171B79AB}" dt="2020-09-02T14:16:28.309" v="5" actId="14100"/>
          <ac:picMkLst>
            <pc:docMk/>
            <pc:sldMk cId="706506589" sldId="2599"/>
            <ac:picMk id="3" creationId="{9AEEFEDF-60CF-4D10-A8CE-D0BA664C371C}"/>
          </ac:picMkLst>
        </pc:picChg>
        <pc:picChg chg="del">
          <ac:chgData name="ritika sharma" userId="9485e3d682c07a2f" providerId="LiveId" clId="{B62E3B7D-F1CC-40C2-BB0B-6E24171B79AB}" dt="2020-09-02T14:16:04.420" v="0" actId="478"/>
          <ac:picMkLst>
            <pc:docMk/>
            <pc:sldMk cId="706506589" sldId="2599"/>
            <ac:picMk id="5" creationId="{86B4E031-2F31-4BBC-81AD-CB69AD4B542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9/3/2020</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9/3/2020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9/3/2020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640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9/3/2020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9325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9/3/2020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3380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9/3/2020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93314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9/3/2020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2999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9/3/2020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16132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9/3/2020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1538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9/3/2020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60517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9/3/2020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61438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9786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20883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9/3/2020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19789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25928917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01522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830296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26932455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3998521568"/>
      </p:ext>
    </p:extLst>
  </p:cSld>
  <p:clrMapOvr>
    <a:masterClrMapping/>
  </p:clrMapOvr>
  <p:extLst>
    <p:ext uri="{DCECCB84-F9BA-43D5-87BE-67443E8EF086}">
      <p15:sldGuideLst xmlns:p15="http://schemas.microsoft.com/office/powerpoint/2012/main">
        <p15:guide id="1" orient="horz" pos="2160">
          <p15:clr>
            <a:srgbClr val="FBAE40"/>
          </p15:clr>
        </p15:guide>
        <p15:guide id="2" pos="538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631755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9/3/2020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764282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9/3/2020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811723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9/3/2020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391373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9/3/2020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406790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9/3/2020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29956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9/3/2020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3227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9/3/2020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1699250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81">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9/3/2020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3519666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8" r:id="rId20"/>
    <p:sldLayoutId id="2147483779" r:id="rId21"/>
    <p:sldLayoutId id="2147483780" r:id="rId22"/>
    <p:sldLayoutId id="2147483781" r:id="rId23"/>
    <p:sldLayoutId id="2147483782" r:id="rId24"/>
    <p:sldLayoutId id="2147483783" r:id="rId25"/>
    <p:sldLayoutId id="2147483736" r:id="rId26"/>
    <p:sldLayoutId id="2147483689" r:id="rId27"/>
    <p:sldLayoutId id="2147483735" r:id="rId28"/>
    <p:sldLayoutId id="2147483684" r:id="rId29"/>
    <p:sldLayoutId id="2147483752" r:id="rId30"/>
    <p:sldLayoutId id="2147483737" r:id="rId31"/>
    <p:sldLayoutId id="2147483651" r:id="rId32"/>
    <p:sldLayoutId id="2147483738" r:id="rId33"/>
    <p:sldLayoutId id="2147483685" r:id="rId34"/>
    <p:sldLayoutId id="2147483674" r:id="rId35"/>
    <p:sldLayoutId id="2147483694" r:id="rId36"/>
    <p:sldLayoutId id="2147483748" r:id="rId37"/>
    <p:sldLayoutId id="2147483693" r:id="rId38"/>
    <p:sldLayoutId id="2147483686" r:id="rId39"/>
    <p:sldLayoutId id="2147483703" r:id="rId40"/>
    <p:sldLayoutId id="2147483709" r:id="rId41"/>
    <p:sldLayoutId id="2147483711" r:id="rId42"/>
    <p:sldLayoutId id="2147483712" r:id="rId43"/>
    <p:sldLayoutId id="2147483749" r:id="rId44"/>
    <p:sldLayoutId id="2147483751" r:id="rId45"/>
    <p:sldLayoutId id="2147483704" r:id="rId46"/>
    <p:sldLayoutId id="2147483702" r:id="rId47"/>
    <p:sldLayoutId id="2147483714" r:id="rId48"/>
    <p:sldLayoutId id="2147483695" r:id="rId49"/>
    <p:sldLayoutId id="2147483730" r:id="rId50"/>
    <p:sldLayoutId id="2147483698" r:id="rId51"/>
    <p:sldLayoutId id="2147483699" r:id="rId52"/>
    <p:sldLayoutId id="2147483732" r:id="rId53"/>
    <p:sldLayoutId id="2147483739" r:id="rId54"/>
    <p:sldLayoutId id="2147483740" r:id="rId55"/>
    <p:sldLayoutId id="2147483700" r:id="rId56"/>
    <p:sldLayoutId id="2147483741" r:id="rId57"/>
    <p:sldLayoutId id="2147483742" r:id="rId58"/>
    <p:sldLayoutId id="2147483696" r:id="rId59"/>
    <p:sldLayoutId id="2147483743" r:id="rId60"/>
    <p:sldLayoutId id="2147483744" r:id="rId61"/>
    <p:sldLayoutId id="2147483705" r:id="rId62"/>
    <p:sldLayoutId id="2147483746" r:id="rId63"/>
    <p:sldLayoutId id="2147483687" r:id="rId64"/>
    <p:sldLayoutId id="2147483720" r:id="rId65"/>
    <p:sldLayoutId id="2147483718" r:id="rId66"/>
    <p:sldLayoutId id="2147483721" r:id="rId67"/>
    <p:sldLayoutId id="2147483716" r:id="rId68"/>
    <p:sldLayoutId id="2147483722" r:id="rId69"/>
    <p:sldLayoutId id="2147483753" r:id="rId70"/>
    <p:sldLayoutId id="2147483754" r:id="rId71"/>
    <p:sldLayoutId id="2147483755" r:id="rId72"/>
    <p:sldLayoutId id="2147483756" r:id="rId73"/>
    <p:sldLayoutId id="2147483725" r:id="rId74"/>
    <p:sldLayoutId id="2147483726" r:id="rId75"/>
    <p:sldLayoutId id="2147483675" r:id="rId76"/>
    <p:sldLayoutId id="2147483677" r:id="rId77"/>
    <p:sldLayoutId id="2147483729" r:id="rId78"/>
    <p:sldLayoutId id="2147483747" r:id="rId79"/>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337352" y="5256331"/>
            <a:ext cx="11754034" cy="798487"/>
          </a:xfrm>
          <a:prstGeom prst="rect">
            <a:avLst/>
          </a:prstGeom>
        </p:spPr>
        <p:txBody>
          <a:bodyPr anchor="t">
            <a:normAutofit fontScale="90000"/>
          </a:bodyPr>
          <a:lstStyle/>
          <a:p>
            <a:r>
              <a:rPr lang="en-US" sz="4000" dirty="0"/>
              <a:t>5G TECHNOLOGY- A BOOST TO IOT APPLICATIONS </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479394" y="6054818"/>
            <a:ext cx="9934605" cy="338549"/>
          </a:xfrm>
          <a:prstGeom prst="rect">
            <a:avLst/>
          </a:prstGeom>
        </p:spPr>
        <p:txBody>
          <a:bodyPr>
            <a:normAutofit/>
          </a:bodyPr>
          <a:lstStyle/>
          <a:p>
            <a:r>
              <a:rPr lang="en-US"/>
              <a:t>Aravind </a:t>
            </a:r>
            <a:endParaRPr lang="en-US" dirty="0"/>
          </a:p>
        </p:txBody>
      </p:sp>
      <p:pic>
        <p:nvPicPr>
          <p:cNvPr id="6" name="Picture 5">
            <a:extLst>
              <a:ext uri="{FF2B5EF4-FFF2-40B4-BE49-F238E27FC236}">
                <a16:creationId xmlns:a16="http://schemas.microsoft.com/office/drawing/2014/main" id="{08472CD0-605F-46E0-96EC-0F059D57F679}"/>
              </a:ext>
            </a:extLst>
          </p:cNvPr>
          <p:cNvPicPr>
            <a:picLocks noChangeAspect="1"/>
          </p:cNvPicPr>
          <p:nvPr/>
        </p:nvPicPr>
        <p:blipFill>
          <a:blip r:embed="rId2"/>
          <a:stretch>
            <a:fillRect/>
          </a:stretch>
        </p:blipFill>
        <p:spPr>
          <a:xfrm>
            <a:off x="0" y="0"/>
            <a:ext cx="12192000" cy="5256332"/>
          </a:xfrm>
          <a:prstGeom prst="rect">
            <a:avLst/>
          </a:prstGeom>
        </p:spPr>
      </p:pic>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lstStyle/>
          <a:p>
            <a:br>
              <a:rPr lang="en-US" dirty="0"/>
            </a:br>
            <a:r>
              <a:rPr lang="en-US" dirty="0"/>
              <a:t>duiet facilisis. </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a:lstStyle/>
          <a:p>
            <a:r>
              <a:rPr lang="en-US" dirty="0"/>
              <a:t>5G technology would come out to be efficient and competent compared to 4</a:t>
            </a:r>
            <a:r>
              <a:rPr lang="en-US" baseline="30000" dirty="0"/>
              <a:t>th</a:t>
            </a:r>
            <a:r>
              <a:rPr lang="en-US" dirty="0"/>
              <a:t> and 3</a:t>
            </a:r>
            <a:r>
              <a:rPr lang="en-US" baseline="30000" dirty="0"/>
              <a:t>rd</a:t>
            </a:r>
            <a:r>
              <a:rPr lang="en-US" dirty="0"/>
              <a:t> generation internet. </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a:xfrm>
            <a:off x="7718323" y="3113911"/>
            <a:ext cx="3977648" cy="3846182"/>
          </a:xfrm>
        </p:spPr>
        <p:txBody>
          <a:bodyPr>
            <a:normAutofit/>
          </a:bodyPr>
          <a:lstStyle/>
          <a:p>
            <a:r>
              <a:rPr lang="en-MY" dirty="0"/>
              <a:t>The results based on the 5 differentiators are: </a:t>
            </a:r>
          </a:p>
          <a:p>
            <a:pPr marL="285750" indent="-285750">
              <a:buFont typeface="Arial" panose="020B0604020202020204" pitchFamily="34" charset="0"/>
              <a:buChar char="•"/>
            </a:pPr>
            <a:r>
              <a:rPr lang="en-MY" dirty="0"/>
              <a:t>HetNet allows unification of diverse varieties of cell sites </a:t>
            </a:r>
          </a:p>
          <a:p>
            <a:pPr marL="285750" indent="-285750">
              <a:buFont typeface="Arial" panose="020B0604020202020204" pitchFamily="34" charset="0"/>
              <a:buChar char="•"/>
            </a:pPr>
            <a:r>
              <a:rPr lang="en-MY" dirty="0"/>
              <a:t>MIMO provides 5G with the potential of high speed</a:t>
            </a:r>
          </a:p>
          <a:p>
            <a:pPr marL="285750" indent="-285750">
              <a:buFont typeface="Arial" panose="020B0604020202020204" pitchFamily="34" charset="0"/>
              <a:buChar char="•"/>
            </a:pPr>
            <a:r>
              <a:rPr lang="en-US" dirty="0"/>
              <a:t>Auxiliary spectrum bands or the millimeter waves </a:t>
            </a:r>
            <a:r>
              <a:rPr lang="en-MY" dirty="0"/>
              <a:t>allow higher spectrum allocation size</a:t>
            </a:r>
          </a:p>
          <a:p>
            <a:pPr marL="285750" indent="-285750">
              <a:buFont typeface="Arial" panose="020B0604020202020204" pitchFamily="34" charset="0"/>
              <a:buChar char="•"/>
            </a:pPr>
            <a:r>
              <a:rPr lang="en-US" dirty="0"/>
              <a:t>The SDN in 5G provides a better routing architecture </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PRELIMINARY RESULTS</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a:xfrm>
            <a:off x="841058" y="2561159"/>
            <a:ext cx="4272480" cy="602887"/>
          </a:xfrm>
        </p:spPr>
        <p:txBody>
          <a:bodyPr>
            <a:normAutofit/>
          </a:bodyPr>
          <a:lstStyle/>
          <a:p>
            <a:r>
              <a:rPr lang="en-US" dirty="0"/>
              <a:t>Based on the objectives achieved </a:t>
            </a:r>
          </a:p>
        </p:txBody>
      </p:sp>
      <p:pic>
        <p:nvPicPr>
          <p:cNvPr id="3076" name="Picture 4" descr="5g, internet, network icon">
            <a:extLst>
              <a:ext uri="{FF2B5EF4-FFF2-40B4-BE49-F238E27FC236}">
                <a16:creationId xmlns:a16="http://schemas.microsoft.com/office/drawing/2014/main" id="{4D4B4D82-EBF9-46C4-BF21-00E25FECFCD5}"/>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5g, internet, network icon">
            <a:extLst>
              <a:ext uri="{FF2B5EF4-FFF2-40B4-BE49-F238E27FC236}">
                <a16:creationId xmlns:a16="http://schemas.microsoft.com/office/drawing/2014/main" id="{026AE243-6514-48B3-B4FA-F0532ABA4933}"/>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rcRect t="90" b="9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ee the source image">
            <a:extLst>
              <a:ext uri="{FF2B5EF4-FFF2-40B4-BE49-F238E27FC236}">
                <a16:creationId xmlns:a16="http://schemas.microsoft.com/office/drawing/2014/main" id="{EDF1F121-64E9-4AAA-ACCA-0D0508F939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1" y="3428999"/>
            <a:ext cx="5845298" cy="33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0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3F9A722-C416-4CA0-9E81-3AB439623A87}"/>
              </a:ext>
            </a:extLst>
          </p:cNvPr>
          <p:cNvSpPr>
            <a:spLocks noGrp="1"/>
          </p:cNvSpPr>
          <p:nvPr>
            <p:ph type="title"/>
          </p:nvPr>
        </p:nvSpPr>
        <p:spPr/>
        <p:txBody>
          <a:bodyPr/>
          <a:lstStyle/>
          <a:p>
            <a:r>
              <a:rPr lang="en-US" dirty="0">
                <a:solidFill>
                  <a:schemeClr val="bg1"/>
                </a:solidFill>
              </a:rPr>
              <a:t>PROBLEMS ENCOUNTERED</a:t>
            </a:r>
            <a:endParaRPr lang="en-US" dirty="0"/>
          </a:p>
        </p:txBody>
      </p:sp>
      <p:sp>
        <p:nvSpPr>
          <p:cNvPr id="17" name="Text Placeholder 16">
            <a:extLst>
              <a:ext uri="{FF2B5EF4-FFF2-40B4-BE49-F238E27FC236}">
                <a16:creationId xmlns:a16="http://schemas.microsoft.com/office/drawing/2014/main" id="{4E6B8FC3-C6AB-4C05-AB1A-6A425F437168}"/>
              </a:ext>
            </a:extLst>
          </p:cNvPr>
          <p:cNvSpPr>
            <a:spLocks noGrp="1"/>
          </p:cNvSpPr>
          <p:nvPr>
            <p:ph type="body" sz="quarter" idx="15"/>
          </p:nvPr>
        </p:nvSpPr>
        <p:spPr>
          <a:xfrm>
            <a:off x="264410" y="2647098"/>
            <a:ext cx="2517605" cy="895092"/>
          </a:xfrm>
        </p:spPr>
        <p:txBody>
          <a:bodyPr/>
          <a:lstStyle/>
          <a:p>
            <a:r>
              <a:rPr lang="en-US" dirty="0"/>
              <a:t>Listing of in-scope aims and defining objectives based on the area of investigation </a:t>
            </a:r>
          </a:p>
        </p:txBody>
      </p:sp>
      <p:sp>
        <p:nvSpPr>
          <p:cNvPr id="18" name="Text Placeholder 17">
            <a:extLst>
              <a:ext uri="{FF2B5EF4-FFF2-40B4-BE49-F238E27FC236}">
                <a16:creationId xmlns:a16="http://schemas.microsoft.com/office/drawing/2014/main" id="{6D905B54-BC78-4D3A-98A7-8BF350FAE60E}"/>
              </a:ext>
            </a:extLst>
          </p:cNvPr>
          <p:cNvSpPr>
            <a:spLocks noGrp="1"/>
          </p:cNvSpPr>
          <p:nvPr>
            <p:ph type="body" sz="quarter" idx="16"/>
          </p:nvPr>
        </p:nvSpPr>
        <p:spPr>
          <a:xfrm>
            <a:off x="136725" y="2092687"/>
            <a:ext cx="2782014" cy="382749"/>
          </a:xfrm>
        </p:spPr>
        <p:txBody>
          <a:bodyPr/>
          <a:lstStyle/>
          <a:p>
            <a:r>
              <a:rPr lang="en-US" dirty="0"/>
              <a:t>DEFINING OF OBJECTIVES</a:t>
            </a:r>
          </a:p>
        </p:txBody>
      </p:sp>
      <p:sp>
        <p:nvSpPr>
          <p:cNvPr id="19" name="Text Placeholder 18">
            <a:extLst>
              <a:ext uri="{FF2B5EF4-FFF2-40B4-BE49-F238E27FC236}">
                <a16:creationId xmlns:a16="http://schemas.microsoft.com/office/drawing/2014/main" id="{35D841AC-77B9-46F0-877E-EDFD058BCBF2}"/>
              </a:ext>
            </a:extLst>
          </p:cNvPr>
          <p:cNvSpPr>
            <a:spLocks noGrp="1"/>
          </p:cNvSpPr>
          <p:nvPr>
            <p:ph type="body" sz="quarter" idx="17"/>
          </p:nvPr>
        </p:nvSpPr>
        <p:spPr>
          <a:xfrm>
            <a:off x="6359041" y="2647097"/>
            <a:ext cx="2517605" cy="1205811"/>
          </a:xfrm>
        </p:spPr>
        <p:txBody>
          <a:bodyPr/>
          <a:lstStyle/>
          <a:p>
            <a:r>
              <a:rPr lang="en-US" dirty="0"/>
              <a:t>Managing time for all the research and the project has been an obstacle for the project in the initial weeks. </a:t>
            </a:r>
          </a:p>
        </p:txBody>
      </p:sp>
      <p:sp>
        <p:nvSpPr>
          <p:cNvPr id="20" name="Text Placeholder 19">
            <a:extLst>
              <a:ext uri="{FF2B5EF4-FFF2-40B4-BE49-F238E27FC236}">
                <a16:creationId xmlns:a16="http://schemas.microsoft.com/office/drawing/2014/main" id="{D20F164F-C51A-49BD-BCBB-07C7BED267C0}"/>
              </a:ext>
            </a:extLst>
          </p:cNvPr>
          <p:cNvSpPr>
            <a:spLocks noGrp="1"/>
          </p:cNvSpPr>
          <p:nvPr>
            <p:ph type="body" sz="quarter" idx="18"/>
          </p:nvPr>
        </p:nvSpPr>
        <p:spPr>
          <a:xfrm>
            <a:off x="6359042" y="2092687"/>
            <a:ext cx="2517605" cy="382749"/>
          </a:xfrm>
        </p:spPr>
        <p:txBody>
          <a:bodyPr/>
          <a:lstStyle/>
          <a:p>
            <a:r>
              <a:rPr lang="en-US" dirty="0"/>
              <a:t>TIME MANAGEMENT</a:t>
            </a:r>
          </a:p>
        </p:txBody>
      </p:sp>
      <p:sp>
        <p:nvSpPr>
          <p:cNvPr id="21" name="Text Placeholder 20">
            <a:extLst>
              <a:ext uri="{FF2B5EF4-FFF2-40B4-BE49-F238E27FC236}">
                <a16:creationId xmlns:a16="http://schemas.microsoft.com/office/drawing/2014/main" id="{F6997EE2-4A7E-42BA-A9A4-CA8914C6CA1F}"/>
              </a:ext>
            </a:extLst>
          </p:cNvPr>
          <p:cNvSpPr>
            <a:spLocks noGrp="1"/>
          </p:cNvSpPr>
          <p:nvPr>
            <p:ph type="body" sz="quarter" idx="19"/>
          </p:nvPr>
        </p:nvSpPr>
        <p:spPr>
          <a:xfrm>
            <a:off x="3288925" y="5167572"/>
            <a:ext cx="2517605" cy="1330882"/>
          </a:xfrm>
        </p:spPr>
        <p:txBody>
          <a:bodyPr/>
          <a:lstStyle/>
          <a:p>
            <a:r>
              <a:rPr lang="en-US" dirty="0"/>
              <a:t>The simulation of 5G to analyse the key differentiators required a simulator. Thus, problem was faced in finding an efficient simulator</a:t>
            </a:r>
          </a:p>
          <a:p>
            <a:endParaRPr lang="en-US" dirty="0"/>
          </a:p>
        </p:txBody>
      </p:sp>
      <p:sp>
        <p:nvSpPr>
          <p:cNvPr id="22" name="Text Placeholder 21">
            <a:extLst>
              <a:ext uri="{FF2B5EF4-FFF2-40B4-BE49-F238E27FC236}">
                <a16:creationId xmlns:a16="http://schemas.microsoft.com/office/drawing/2014/main" id="{3604A973-1FC1-4BD3-A8B8-0C46262D77B6}"/>
              </a:ext>
            </a:extLst>
          </p:cNvPr>
          <p:cNvSpPr>
            <a:spLocks noGrp="1"/>
          </p:cNvSpPr>
          <p:nvPr>
            <p:ph type="body" sz="quarter" idx="20"/>
          </p:nvPr>
        </p:nvSpPr>
        <p:spPr/>
        <p:txBody>
          <a:bodyPr/>
          <a:lstStyle/>
          <a:p>
            <a:r>
              <a:rPr lang="en-US" dirty="0"/>
              <a:t>SIMULATOR FOR 5G</a:t>
            </a:r>
          </a:p>
        </p:txBody>
      </p:sp>
      <p:sp>
        <p:nvSpPr>
          <p:cNvPr id="23" name="Text Placeholder 22">
            <a:extLst>
              <a:ext uri="{FF2B5EF4-FFF2-40B4-BE49-F238E27FC236}">
                <a16:creationId xmlns:a16="http://schemas.microsoft.com/office/drawing/2014/main" id="{F71130C1-E2E7-4700-A220-231BB58349DE}"/>
              </a:ext>
            </a:extLst>
          </p:cNvPr>
          <p:cNvSpPr>
            <a:spLocks noGrp="1"/>
          </p:cNvSpPr>
          <p:nvPr>
            <p:ph type="body" sz="quarter" idx="21"/>
          </p:nvPr>
        </p:nvSpPr>
        <p:spPr/>
        <p:txBody>
          <a:bodyPr/>
          <a:lstStyle/>
          <a:p>
            <a:r>
              <a:rPr lang="en-US" dirty="0"/>
              <a:t>The development of an efficient communication plan was the problem faced in the project </a:t>
            </a:r>
          </a:p>
        </p:txBody>
      </p:sp>
      <p:sp>
        <p:nvSpPr>
          <p:cNvPr id="24" name="Text Placeholder 23">
            <a:extLst>
              <a:ext uri="{FF2B5EF4-FFF2-40B4-BE49-F238E27FC236}">
                <a16:creationId xmlns:a16="http://schemas.microsoft.com/office/drawing/2014/main" id="{DDC5EC52-0B52-4D0E-B00E-8E5EF35BC9CD}"/>
              </a:ext>
            </a:extLst>
          </p:cNvPr>
          <p:cNvSpPr>
            <a:spLocks noGrp="1"/>
          </p:cNvSpPr>
          <p:nvPr>
            <p:ph type="body" sz="quarter" idx="22"/>
          </p:nvPr>
        </p:nvSpPr>
        <p:spPr/>
        <p:txBody>
          <a:bodyPr/>
          <a:lstStyle/>
          <a:p>
            <a:r>
              <a:rPr lang="en-US" dirty="0"/>
              <a:t>COMMUNICATION PLAN</a:t>
            </a:r>
          </a:p>
        </p:txBody>
      </p:sp>
      <p:pic>
        <p:nvPicPr>
          <p:cNvPr id="10" name="Picture Placeholder 9">
            <a:extLst>
              <a:ext uri="{FF2B5EF4-FFF2-40B4-BE49-F238E27FC236}">
                <a16:creationId xmlns:a16="http://schemas.microsoft.com/office/drawing/2014/main" id="{8FBEFA4E-CF09-4FDD-B81E-BBB4073D4530}"/>
              </a:ext>
            </a:extLst>
          </p:cNvPr>
          <p:cNvPicPr>
            <a:picLocks noGrp="1" noChangeAspect="1"/>
          </p:cNvPicPr>
          <p:nvPr>
            <p:ph type="pic" sz="quarter" idx="11"/>
          </p:nvPr>
        </p:nvPicPr>
        <p:blipFill>
          <a:blip r:embed="rId2"/>
          <a:srcRect l="5988" r="5988"/>
          <a:stretch>
            <a:fillRect/>
          </a:stretch>
        </p:blipFill>
        <p:spPr>
          <a:prstGeom prst="rect">
            <a:avLst/>
          </a:prstGeom>
        </p:spPr>
      </p:pic>
      <p:pic>
        <p:nvPicPr>
          <p:cNvPr id="11" name="Picture Placeholder 10">
            <a:extLst>
              <a:ext uri="{FF2B5EF4-FFF2-40B4-BE49-F238E27FC236}">
                <a16:creationId xmlns:a16="http://schemas.microsoft.com/office/drawing/2014/main" id="{66196E28-8840-4AEE-BA2B-7D25338D8655}"/>
              </a:ext>
            </a:extLst>
          </p:cNvPr>
          <p:cNvPicPr>
            <a:picLocks noGrp="1" noChangeAspect="1"/>
          </p:cNvPicPr>
          <p:nvPr>
            <p:ph type="pic" sz="quarter" idx="13"/>
          </p:nvPr>
        </p:nvPicPr>
        <p:blipFill>
          <a:blip r:embed="rId3"/>
          <a:srcRect l="8433" r="8433"/>
          <a:stretch>
            <a:fillRect/>
          </a:stretch>
        </p:blipFill>
        <p:spPr>
          <a:xfrm>
            <a:off x="3046424" y="1964267"/>
            <a:ext cx="3054096" cy="2430708"/>
          </a:xfrm>
          <a:prstGeom prst="rect">
            <a:avLst/>
          </a:prstGeom>
        </p:spPr>
      </p:pic>
      <p:pic>
        <p:nvPicPr>
          <p:cNvPr id="13" name="Picture Placeholder 12">
            <a:extLst>
              <a:ext uri="{FF2B5EF4-FFF2-40B4-BE49-F238E27FC236}">
                <a16:creationId xmlns:a16="http://schemas.microsoft.com/office/drawing/2014/main" id="{A113CB78-C171-448C-A3B0-AA94645123FC}"/>
              </a:ext>
            </a:extLst>
          </p:cNvPr>
          <p:cNvPicPr>
            <a:picLocks noGrp="1" noChangeAspect="1"/>
          </p:cNvPicPr>
          <p:nvPr>
            <p:ph type="pic" sz="quarter" idx="12"/>
          </p:nvPr>
        </p:nvPicPr>
        <p:blipFill>
          <a:blip r:embed="rId4"/>
          <a:srcRect l="14837" r="14837"/>
          <a:stretch>
            <a:fillRect/>
          </a:stretch>
        </p:blipFill>
        <p:spPr>
          <a:prstGeom prst="rect">
            <a:avLst/>
          </a:prstGeom>
        </p:spPr>
      </p:pic>
      <p:pic>
        <p:nvPicPr>
          <p:cNvPr id="14" name="Picture Placeholder 13">
            <a:extLst>
              <a:ext uri="{FF2B5EF4-FFF2-40B4-BE49-F238E27FC236}">
                <a16:creationId xmlns:a16="http://schemas.microsoft.com/office/drawing/2014/main" id="{BE8E06A7-C6EE-4421-82E2-8309AF5D57AD}"/>
              </a:ext>
            </a:extLst>
          </p:cNvPr>
          <p:cNvPicPr>
            <a:picLocks noGrp="1" noChangeAspect="1"/>
          </p:cNvPicPr>
          <p:nvPr>
            <p:ph type="pic" sz="quarter" idx="14"/>
          </p:nvPr>
        </p:nvPicPr>
        <p:blipFill>
          <a:blip r:embed="rId5"/>
          <a:srcRect l="16474" r="16474"/>
          <a:stretch>
            <a:fillRect/>
          </a:stretch>
        </p:blipFill>
        <p:spPr>
          <a:prstGeom prst="rect">
            <a:avLst/>
          </a:prstGeom>
        </p:spPr>
      </p:pic>
    </p:spTree>
    <p:extLst>
      <p:ext uri="{BB962C8B-B14F-4D97-AF65-F5344CB8AC3E}">
        <p14:creationId xmlns:p14="http://schemas.microsoft.com/office/powerpoint/2010/main" val="4148056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3F9A722-C416-4CA0-9E81-3AB439623A87}"/>
              </a:ext>
            </a:extLst>
          </p:cNvPr>
          <p:cNvSpPr>
            <a:spLocks noGrp="1"/>
          </p:cNvSpPr>
          <p:nvPr>
            <p:ph type="title"/>
          </p:nvPr>
        </p:nvSpPr>
        <p:spPr/>
        <p:txBody>
          <a:bodyPr/>
          <a:lstStyle/>
          <a:p>
            <a:r>
              <a:rPr lang="en-US" dirty="0">
                <a:solidFill>
                  <a:schemeClr val="bg1"/>
                </a:solidFill>
              </a:rPr>
              <a:t>RESOLUTION PLAN</a:t>
            </a:r>
          </a:p>
        </p:txBody>
      </p:sp>
      <p:sp>
        <p:nvSpPr>
          <p:cNvPr id="17" name="Text Placeholder 16">
            <a:extLst>
              <a:ext uri="{FF2B5EF4-FFF2-40B4-BE49-F238E27FC236}">
                <a16:creationId xmlns:a16="http://schemas.microsoft.com/office/drawing/2014/main" id="{4E6B8FC3-C6AB-4C05-AB1A-6A425F437168}"/>
              </a:ext>
            </a:extLst>
          </p:cNvPr>
          <p:cNvSpPr>
            <a:spLocks noGrp="1"/>
          </p:cNvSpPr>
          <p:nvPr>
            <p:ph type="body" sz="quarter" idx="15"/>
          </p:nvPr>
        </p:nvSpPr>
        <p:spPr>
          <a:xfrm>
            <a:off x="264410" y="2647098"/>
            <a:ext cx="2517605" cy="1605306"/>
          </a:xfrm>
        </p:spPr>
        <p:txBody>
          <a:bodyPr/>
          <a:lstStyle/>
          <a:p>
            <a:r>
              <a:rPr lang="en-US" dirty="0"/>
              <a:t>A few steps were performed for defining the objectives:</a:t>
            </a:r>
          </a:p>
          <a:p>
            <a:pPr marL="285750" indent="-285750">
              <a:buClr>
                <a:schemeClr val="bg1"/>
              </a:buClr>
              <a:buFont typeface="Arial" panose="020B0604020202020204" pitchFamily="34" charset="0"/>
              <a:buChar char="•"/>
            </a:pPr>
            <a:r>
              <a:rPr lang="en-US" dirty="0"/>
              <a:t>Brainstorming/critical analysis</a:t>
            </a:r>
          </a:p>
          <a:p>
            <a:pPr marL="285750" indent="-285750">
              <a:buClr>
                <a:schemeClr val="bg1"/>
              </a:buClr>
              <a:buFont typeface="Arial" panose="020B0604020202020204" pitchFamily="34" charset="0"/>
              <a:buChar char="•"/>
            </a:pPr>
            <a:r>
              <a:rPr lang="en-US" dirty="0"/>
              <a:t>Peer discussion</a:t>
            </a:r>
          </a:p>
          <a:p>
            <a:pPr marL="285750" indent="-285750">
              <a:buFont typeface="Arial" panose="020B0604020202020204" pitchFamily="34" charset="0"/>
              <a:buChar char="•"/>
            </a:pPr>
            <a:endParaRPr lang="en-US" dirty="0"/>
          </a:p>
        </p:txBody>
      </p:sp>
      <p:sp>
        <p:nvSpPr>
          <p:cNvPr id="18" name="Text Placeholder 17">
            <a:extLst>
              <a:ext uri="{FF2B5EF4-FFF2-40B4-BE49-F238E27FC236}">
                <a16:creationId xmlns:a16="http://schemas.microsoft.com/office/drawing/2014/main" id="{6D905B54-BC78-4D3A-98A7-8BF350FAE60E}"/>
              </a:ext>
            </a:extLst>
          </p:cNvPr>
          <p:cNvSpPr>
            <a:spLocks noGrp="1"/>
          </p:cNvSpPr>
          <p:nvPr>
            <p:ph type="body" sz="quarter" idx="16"/>
          </p:nvPr>
        </p:nvSpPr>
        <p:spPr>
          <a:xfrm>
            <a:off x="136725" y="2092687"/>
            <a:ext cx="2782014" cy="382749"/>
          </a:xfrm>
        </p:spPr>
        <p:txBody>
          <a:bodyPr/>
          <a:lstStyle/>
          <a:p>
            <a:r>
              <a:rPr lang="en-US" dirty="0"/>
              <a:t>DEFINING OF OBJECTIVES</a:t>
            </a:r>
          </a:p>
        </p:txBody>
      </p:sp>
      <p:sp>
        <p:nvSpPr>
          <p:cNvPr id="19" name="Text Placeholder 18">
            <a:extLst>
              <a:ext uri="{FF2B5EF4-FFF2-40B4-BE49-F238E27FC236}">
                <a16:creationId xmlns:a16="http://schemas.microsoft.com/office/drawing/2014/main" id="{35D841AC-77B9-46F0-877E-EDFD058BCBF2}"/>
              </a:ext>
            </a:extLst>
          </p:cNvPr>
          <p:cNvSpPr>
            <a:spLocks noGrp="1"/>
          </p:cNvSpPr>
          <p:nvPr>
            <p:ph type="body" sz="quarter" idx="17"/>
          </p:nvPr>
        </p:nvSpPr>
        <p:spPr>
          <a:xfrm>
            <a:off x="6359042" y="2486273"/>
            <a:ext cx="2517605" cy="1205811"/>
          </a:xfrm>
        </p:spPr>
        <p:txBody>
          <a:bodyPr/>
          <a:lstStyle/>
          <a:p>
            <a:r>
              <a:rPr lang="en-US" dirty="0"/>
              <a:t>To solve the problem initially, Gantt chart has been created for the project.</a:t>
            </a:r>
          </a:p>
          <a:p>
            <a:r>
              <a:rPr lang="en-US" dirty="0"/>
              <a:t>The next plan is to use Trello for building a </a:t>
            </a:r>
            <a:r>
              <a:rPr lang="en-US" dirty="0" err="1"/>
              <a:t>trello</a:t>
            </a:r>
            <a:r>
              <a:rPr lang="en-US" dirty="0"/>
              <a:t> board that would divide the project into sprints</a:t>
            </a:r>
          </a:p>
        </p:txBody>
      </p:sp>
      <p:sp>
        <p:nvSpPr>
          <p:cNvPr id="20" name="Text Placeholder 19">
            <a:extLst>
              <a:ext uri="{FF2B5EF4-FFF2-40B4-BE49-F238E27FC236}">
                <a16:creationId xmlns:a16="http://schemas.microsoft.com/office/drawing/2014/main" id="{D20F164F-C51A-49BD-BCBB-07C7BED267C0}"/>
              </a:ext>
            </a:extLst>
          </p:cNvPr>
          <p:cNvSpPr>
            <a:spLocks noGrp="1"/>
          </p:cNvSpPr>
          <p:nvPr>
            <p:ph type="body" sz="quarter" idx="18"/>
          </p:nvPr>
        </p:nvSpPr>
        <p:spPr>
          <a:xfrm>
            <a:off x="6359042" y="2092687"/>
            <a:ext cx="2517605" cy="382749"/>
          </a:xfrm>
        </p:spPr>
        <p:txBody>
          <a:bodyPr/>
          <a:lstStyle/>
          <a:p>
            <a:r>
              <a:rPr lang="en-US" dirty="0"/>
              <a:t>TIME MANAGEMENT</a:t>
            </a:r>
          </a:p>
        </p:txBody>
      </p:sp>
      <p:sp>
        <p:nvSpPr>
          <p:cNvPr id="21" name="Text Placeholder 20">
            <a:extLst>
              <a:ext uri="{FF2B5EF4-FFF2-40B4-BE49-F238E27FC236}">
                <a16:creationId xmlns:a16="http://schemas.microsoft.com/office/drawing/2014/main" id="{F6997EE2-4A7E-42BA-A9A4-CA8914C6CA1F}"/>
              </a:ext>
            </a:extLst>
          </p:cNvPr>
          <p:cNvSpPr>
            <a:spLocks noGrp="1"/>
          </p:cNvSpPr>
          <p:nvPr>
            <p:ph type="body" sz="quarter" idx="19"/>
          </p:nvPr>
        </p:nvSpPr>
        <p:spPr>
          <a:xfrm>
            <a:off x="3288925" y="5167572"/>
            <a:ext cx="2517605" cy="1330882"/>
          </a:xfrm>
        </p:spPr>
        <p:txBody>
          <a:bodyPr/>
          <a:lstStyle/>
          <a:p>
            <a:r>
              <a:rPr lang="en-US" dirty="0"/>
              <a:t>To find an efficient simulator, the discussion with my teacher helped draw the conclusion of using Vienna 5G system level simulator</a:t>
            </a:r>
          </a:p>
        </p:txBody>
      </p:sp>
      <p:sp>
        <p:nvSpPr>
          <p:cNvPr id="22" name="Text Placeholder 21">
            <a:extLst>
              <a:ext uri="{FF2B5EF4-FFF2-40B4-BE49-F238E27FC236}">
                <a16:creationId xmlns:a16="http://schemas.microsoft.com/office/drawing/2014/main" id="{3604A973-1FC1-4BD3-A8B8-0C46262D77B6}"/>
              </a:ext>
            </a:extLst>
          </p:cNvPr>
          <p:cNvSpPr>
            <a:spLocks noGrp="1"/>
          </p:cNvSpPr>
          <p:nvPr>
            <p:ph type="body" sz="quarter" idx="20"/>
          </p:nvPr>
        </p:nvSpPr>
        <p:spPr/>
        <p:txBody>
          <a:bodyPr/>
          <a:lstStyle/>
          <a:p>
            <a:r>
              <a:rPr lang="en-US" dirty="0"/>
              <a:t>SIMULATOR FOR 5G</a:t>
            </a:r>
          </a:p>
        </p:txBody>
      </p:sp>
      <p:sp>
        <p:nvSpPr>
          <p:cNvPr id="23" name="Text Placeholder 22">
            <a:extLst>
              <a:ext uri="{FF2B5EF4-FFF2-40B4-BE49-F238E27FC236}">
                <a16:creationId xmlns:a16="http://schemas.microsoft.com/office/drawing/2014/main" id="{F71130C1-E2E7-4700-A220-231BB58349DE}"/>
              </a:ext>
            </a:extLst>
          </p:cNvPr>
          <p:cNvSpPr>
            <a:spLocks noGrp="1"/>
          </p:cNvSpPr>
          <p:nvPr>
            <p:ph type="body" sz="quarter" idx="21"/>
          </p:nvPr>
        </p:nvSpPr>
        <p:spPr>
          <a:xfrm>
            <a:off x="9412281" y="5167571"/>
            <a:ext cx="2517605" cy="1250983"/>
          </a:xfrm>
        </p:spPr>
        <p:txBody>
          <a:bodyPr/>
          <a:lstStyle/>
          <a:p>
            <a:r>
              <a:rPr lang="en-US" dirty="0"/>
              <a:t>The communication plan that would be highly efficient is Skype as the meetings could be easily recorded. </a:t>
            </a:r>
          </a:p>
        </p:txBody>
      </p:sp>
      <p:sp>
        <p:nvSpPr>
          <p:cNvPr id="24" name="Text Placeholder 23">
            <a:extLst>
              <a:ext uri="{FF2B5EF4-FFF2-40B4-BE49-F238E27FC236}">
                <a16:creationId xmlns:a16="http://schemas.microsoft.com/office/drawing/2014/main" id="{DDC5EC52-0B52-4D0E-B00E-8E5EF35BC9CD}"/>
              </a:ext>
            </a:extLst>
          </p:cNvPr>
          <p:cNvSpPr>
            <a:spLocks noGrp="1"/>
          </p:cNvSpPr>
          <p:nvPr>
            <p:ph type="body" sz="quarter" idx="22"/>
          </p:nvPr>
        </p:nvSpPr>
        <p:spPr/>
        <p:txBody>
          <a:bodyPr/>
          <a:lstStyle/>
          <a:p>
            <a:r>
              <a:rPr lang="en-US" dirty="0"/>
              <a:t>COMMUNICATION PLAN</a:t>
            </a:r>
          </a:p>
        </p:txBody>
      </p:sp>
      <p:pic>
        <p:nvPicPr>
          <p:cNvPr id="10" name="Picture Placeholder 9">
            <a:extLst>
              <a:ext uri="{FF2B5EF4-FFF2-40B4-BE49-F238E27FC236}">
                <a16:creationId xmlns:a16="http://schemas.microsoft.com/office/drawing/2014/main" id="{8FBEFA4E-CF09-4FDD-B81E-BBB4073D4530}"/>
              </a:ext>
            </a:extLst>
          </p:cNvPr>
          <p:cNvPicPr>
            <a:picLocks noGrp="1" noChangeAspect="1"/>
          </p:cNvPicPr>
          <p:nvPr>
            <p:ph type="pic" sz="quarter" idx="11"/>
          </p:nvPr>
        </p:nvPicPr>
        <p:blipFill>
          <a:blip r:embed="rId2"/>
          <a:srcRect l="5988" r="5988"/>
          <a:stretch>
            <a:fillRect/>
          </a:stretch>
        </p:blipFill>
        <p:spPr>
          <a:prstGeom prst="rect">
            <a:avLst/>
          </a:prstGeom>
        </p:spPr>
      </p:pic>
      <p:pic>
        <p:nvPicPr>
          <p:cNvPr id="11" name="Picture Placeholder 10">
            <a:extLst>
              <a:ext uri="{FF2B5EF4-FFF2-40B4-BE49-F238E27FC236}">
                <a16:creationId xmlns:a16="http://schemas.microsoft.com/office/drawing/2014/main" id="{66196E28-8840-4AEE-BA2B-7D25338D8655}"/>
              </a:ext>
            </a:extLst>
          </p:cNvPr>
          <p:cNvPicPr>
            <a:picLocks noGrp="1" noChangeAspect="1"/>
          </p:cNvPicPr>
          <p:nvPr>
            <p:ph type="pic" sz="quarter" idx="13"/>
          </p:nvPr>
        </p:nvPicPr>
        <p:blipFill>
          <a:blip r:embed="rId3"/>
          <a:srcRect l="8433" r="8433"/>
          <a:stretch>
            <a:fillRect/>
          </a:stretch>
        </p:blipFill>
        <p:spPr>
          <a:xfrm>
            <a:off x="3046424" y="1964267"/>
            <a:ext cx="3054096" cy="2430708"/>
          </a:xfrm>
          <a:prstGeom prst="rect">
            <a:avLst/>
          </a:prstGeom>
        </p:spPr>
      </p:pic>
      <p:pic>
        <p:nvPicPr>
          <p:cNvPr id="13" name="Picture Placeholder 12">
            <a:extLst>
              <a:ext uri="{FF2B5EF4-FFF2-40B4-BE49-F238E27FC236}">
                <a16:creationId xmlns:a16="http://schemas.microsoft.com/office/drawing/2014/main" id="{A113CB78-C171-448C-A3B0-AA94645123FC}"/>
              </a:ext>
            </a:extLst>
          </p:cNvPr>
          <p:cNvPicPr>
            <a:picLocks noGrp="1" noChangeAspect="1"/>
          </p:cNvPicPr>
          <p:nvPr>
            <p:ph type="pic" sz="quarter" idx="12"/>
          </p:nvPr>
        </p:nvPicPr>
        <p:blipFill>
          <a:blip r:embed="rId4"/>
          <a:srcRect l="14837" r="14837"/>
          <a:stretch>
            <a:fillRect/>
          </a:stretch>
        </p:blipFill>
        <p:spPr>
          <a:prstGeom prst="rect">
            <a:avLst/>
          </a:prstGeom>
        </p:spPr>
      </p:pic>
      <p:pic>
        <p:nvPicPr>
          <p:cNvPr id="14" name="Picture Placeholder 13">
            <a:extLst>
              <a:ext uri="{FF2B5EF4-FFF2-40B4-BE49-F238E27FC236}">
                <a16:creationId xmlns:a16="http://schemas.microsoft.com/office/drawing/2014/main" id="{BE8E06A7-C6EE-4421-82E2-8309AF5D57AD}"/>
              </a:ext>
            </a:extLst>
          </p:cNvPr>
          <p:cNvPicPr>
            <a:picLocks noGrp="1" noChangeAspect="1"/>
          </p:cNvPicPr>
          <p:nvPr>
            <p:ph type="pic" sz="quarter" idx="14"/>
          </p:nvPr>
        </p:nvPicPr>
        <p:blipFill>
          <a:blip r:embed="rId5"/>
          <a:srcRect l="16474" r="16474"/>
          <a:stretch>
            <a:fillRect/>
          </a:stretch>
        </p:blipFill>
        <p:spPr>
          <a:prstGeom prst="rect">
            <a:avLst/>
          </a:prstGeom>
        </p:spPr>
      </p:pic>
    </p:spTree>
    <p:extLst>
      <p:ext uri="{BB962C8B-B14F-4D97-AF65-F5344CB8AC3E}">
        <p14:creationId xmlns:p14="http://schemas.microsoft.com/office/powerpoint/2010/main" val="3709059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5ECB-72D4-4661-BBBE-04282ACB3BA8}"/>
              </a:ext>
            </a:extLst>
          </p:cNvPr>
          <p:cNvSpPr>
            <a:spLocks noGrp="1"/>
          </p:cNvSpPr>
          <p:nvPr>
            <p:ph type="title"/>
          </p:nvPr>
        </p:nvSpPr>
        <p:spPr/>
        <p:txBody>
          <a:bodyPr/>
          <a:lstStyle/>
          <a:p>
            <a:r>
              <a:rPr lang="en-IN" dirty="0"/>
              <a:t>FUTURE PLAN</a:t>
            </a:r>
          </a:p>
        </p:txBody>
      </p:sp>
      <p:sp>
        <p:nvSpPr>
          <p:cNvPr id="3" name="Text Placeholder 2">
            <a:extLst>
              <a:ext uri="{FF2B5EF4-FFF2-40B4-BE49-F238E27FC236}">
                <a16:creationId xmlns:a16="http://schemas.microsoft.com/office/drawing/2014/main" id="{DFC25824-1CC7-4081-AA6C-C148CB0938D6}"/>
              </a:ext>
            </a:extLst>
          </p:cNvPr>
          <p:cNvSpPr>
            <a:spLocks noGrp="1"/>
          </p:cNvSpPr>
          <p:nvPr>
            <p:ph type="body" sz="half" idx="2"/>
          </p:nvPr>
        </p:nvSpPr>
        <p:spPr>
          <a:xfrm>
            <a:off x="1242872" y="3734069"/>
            <a:ext cx="9827581" cy="2982050"/>
          </a:xfrm>
        </p:spPr>
        <p:txBody>
          <a:bodyPr/>
          <a:lstStyle/>
          <a:p>
            <a:r>
              <a:rPr lang="en-IN" dirty="0"/>
              <a:t>The future plan for the project would be followed according to the Gantt chart that has been created. The main milestones under the future plan are:</a:t>
            </a:r>
            <a:endParaRPr lang="en-MY" sz="1800" dirty="0">
              <a:solidFill>
                <a:srgbClr val="111111"/>
              </a:solidFill>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07000"/>
              </a:lnSpc>
              <a:buFont typeface="Courier New" panose="02070309020205020404" pitchFamily="49" charset="0"/>
              <a:buChar char="o"/>
            </a:pPr>
            <a:r>
              <a:rPr lang="en-MY" sz="1800" dirty="0"/>
              <a:t>5G in rolling out IOT</a:t>
            </a:r>
          </a:p>
          <a:p>
            <a:pPr marL="742950" lvl="1" indent="-285750">
              <a:lnSpc>
                <a:spcPct val="107000"/>
              </a:lnSpc>
              <a:buFont typeface="Courier New" panose="02070309020205020404" pitchFamily="49" charset="0"/>
              <a:buChar char="o"/>
            </a:pPr>
            <a:r>
              <a:rPr lang="en-MY" sz="1800" dirty="0"/>
              <a:t>Latency of 5G in IOT applications</a:t>
            </a:r>
            <a:endParaRPr lang="en-IN" sz="1800" dirty="0"/>
          </a:p>
          <a:p>
            <a:pPr marL="742950" lvl="1" indent="-285750">
              <a:lnSpc>
                <a:spcPct val="107000"/>
              </a:lnSpc>
              <a:spcAft>
                <a:spcPts val="800"/>
              </a:spcAft>
              <a:buFont typeface="Courier New" panose="02070309020205020404" pitchFamily="49" charset="0"/>
              <a:buChar char="o"/>
            </a:pPr>
            <a:r>
              <a:rPr lang="en-MY" sz="1800" dirty="0"/>
              <a:t>Millimetre waves analysis and dependency of 5G upon them</a:t>
            </a:r>
          </a:p>
          <a:p>
            <a:pPr marL="742950" lvl="1" indent="-285750">
              <a:lnSpc>
                <a:spcPct val="107000"/>
              </a:lnSpc>
              <a:spcAft>
                <a:spcPts val="800"/>
              </a:spcAft>
              <a:buFont typeface="Courier New" panose="02070309020205020404" pitchFamily="49" charset="0"/>
              <a:buChar char="o"/>
            </a:pPr>
            <a:r>
              <a:rPr lang="en-MY" sz="1800" dirty="0"/>
              <a:t>Simulation of 5G on Vienna system level simulator </a:t>
            </a:r>
            <a:endParaRPr lang="en-IN" sz="1800" dirty="0"/>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3D6C9156-0E28-4BF1-918F-58E80E954292}"/>
              </a:ext>
            </a:extLst>
          </p:cNvPr>
          <p:cNvPicPr>
            <a:picLocks noChangeAspect="1"/>
          </p:cNvPicPr>
          <p:nvPr/>
        </p:nvPicPr>
        <p:blipFill>
          <a:blip r:embed="rId2"/>
          <a:stretch>
            <a:fillRect/>
          </a:stretch>
        </p:blipFill>
        <p:spPr>
          <a:xfrm>
            <a:off x="7945514" y="1160493"/>
            <a:ext cx="4046569" cy="2476500"/>
          </a:xfrm>
          <a:prstGeom prst="rect">
            <a:avLst/>
          </a:prstGeom>
        </p:spPr>
      </p:pic>
    </p:spTree>
    <p:extLst>
      <p:ext uri="{BB962C8B-B14F-4D97-AF65-F5344CB8AC3E}">
        <p14:creationId xmlns:p14="http://schemas.microsoft.com/office/powerpoint/2010/main" val="1325128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4"/>
          </p:nvPr>
        </p:nvSpPr>
        <p:spPr/>
        <p:txBody>
          <a:bodyPr/>
          <a:lstStyle/>
          <a:p>
            <a:r>
              <a:rPr lang="en-US" dirty="0"/>
              <a:t>ASSOCIATED ISSUES</a:t>
            </a:r>
          </a:p>
        </p:txBody>
      </p:sp>
    </p:spTree>
    <p:extLst>
      <p:ext uri="{BB962C8B-B14F-4D97-AF65-F5344CB8AC3E}">
        <p14:creationId xmlns:p14="http://schemas.microsoft.com/office/powerpoint/2010/main" val="398128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0246-1962-4A19-8FC4-9359CD447F90}"/>
              </a:ext>
            </a:extLst>
          </p:cNvPr>
          <p:cNvSpPr>
            <a:spLocks noGrp="1"/>
          </p:cNvSpPr>
          <p:nvPr>
            <p:ph type="title"/>
          </p:nvPr>
        </p:nvSpPr>
        <p:spPr/>
        <p:txBody>
          <a:bodyPr/>
          <a:lstStyle/>
          <a:p>
            <a:r>
              <a:rPr lang="en-IN" dirty="0"/>
              <a:t>ETHICAL ISSUES</a:t>
            </a:r>
          </a:p>
        </p:txBody>
      </p:sp>
      <p:sp>
        <p:nvSpPr>
          <p:cNvPr id="3" name="Content Placeholder 2">
            <a:extLst>
              <a:ext uri="{FF2B5EF4-FFF2-40B4-BE49-F238E27FC236}">
                <a16:creationId xmlns:a16="http://schemas.microsoft.com/office/drawing/2014/main" id="{5C555488-DDAB-461D-A1DF-363595AD7203}"/>
              </a:ext>
            </a:extLst>
          </p:cNvPr>
          <p:cNvSpPr>
            <a:spLocks noGrp="1"/>
          </p:cNvSpPr>
          <p:nvPr>
            <p:ph sz="half" idx="1"/>
          </p:nvPr>
        </p:nvSpPr>
        <p:spPr/>
        <p:txBody>
          <a:bodyPr>
            <a:normAutofit fontScale="92500" lnSpcReduction="20000"/>
          </a:bodyPr>
          <a:lstStyle/>
          <a:p>
            <a:r>
              <a:rPr lang="en-IN" dirty="0"/>
              <a:t>Effects of radiations have been identified as highly harmful by many health organizations. Thus, in case of harmful radiations associated with 5G, the project would not be implemented for use. </a:t>
            </a:r>
          </a:p>
          <a:p>
            <a:endParaRPr lang="en-IN" dirty="0"/>
          </a:p>
          <a:p>
            <a:r>
              <a:rPr lang="en-IN" dirty="0"/>
              <a:t>The privacy of the individuals might be hampered when the entire globe is knit through IOT. </a:t>
            </a:r>
          </a:p>
          <a:p>
            <a:endParaRPr lang="en-IN" dirty="0"/>
          </a:p>
          <a:p>
            <a:r>
              <a:rPr lang="en-IN" dirty="0"/>
              <a:t>High power consumption is also an ethical issue</a:t>
            </a:r>
          </a:p>
          <a:p>
            <a:endParaRPr lang="en-IN" dirty="0"/>
          </a:p>
          <a:p>
            <a:endParaRPr lang="en-IN" dirty="0"/>
          </a:p>
        </p:txBody>
      </p:sp>
      <p:pic>
        <p:nvPicPr>
          <p:cNvPr id="5" name="Content Placeholder 4">
            <a:extLst>
              <a:ext uri="{FF2B5EF4-FFF2-40B4-BE49-F238E27FC236}">
                <a16:creationId xmlns:a16="http://schemas.microsoft.com/office/drawing/2014/main" id="{E3DEF786-B576-4AF4-BF69-CDF299803769}"/>
              </a:ext>
            </a:extLst>
          </p:cNvPr>
          <p:cNvPicPr>
            <a:picLocks noGrp="1" noChangeAspect="1"/>
          </p:cNvPicPr>
          <p:nvPr>
            <p:ph sz="half" idx="2"/>
          </p:nvPr>
        </p:nvPicPr>
        <p:blipFill>
          <a:blip r:embed="rId2"/>
          <a:stretch>
            <a:fillRect/>
          </a:stretch>
        </p:blipFill>
        <p:spPr>
          <a:xfrm>
            <a:off x="6400800" y="2640475"/>
            <a:ext cx="5078027" cy="3173766"/>
          </a:xfrm>
          <a:prstGeom prst="rect">
            <a:avLst/>
          </a:prstGeom>
        </p:spPr>
      </p:pic>
    </p:spTree>
    <p:extLst>
      <p:ext uri="{BB962C8B-B14F-4D97-AF65-F5344CB8AC3E}">
        <p14:creationId xmlns:p14="http://schemas.microsoft.com/office/powerpoint/2010/main" val="709344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0246-1962-4A19-8FC4-9359CD447F90}"/>
              </a:ext>
            </a:extLst>
          </p:cNvPr>
          <p:cNvSpPr>
            <a:spLocks noGrp="1"/>
          </p:cNvSpPr>
          <p:nvPr>
            <p:ph type="title"/>
          </p:nvPr>
        </p:nvSpPr>
        <p:spPr/>
        <p:txBody>
          <a:bodyPr/>
          <a:lstStyle/>
          <a:p>
            <a:r>
              <a:rPr lang="en-IN" dirty="0"/>
              <a:t>LEGAL ISSUES</a:t>
            </a:r>
          </a:p>
        </p:txBody>
      </p:sp>
      <p:sp>
        <p:nvSpPr>
          <p:cNvPr id="3" name="Content Placeholder 2">
            <a:extLst>
              <a:ext uri="{FF2B5EF4-FFF2-40B4-BE49-F238E27FC236}">
                <a16:creationId xmlns:a16="http://schemas.microsoft.com/office/drawing/2014/main" id="{5C555488-DDAB-461D-A1DF-363595AD7203}"/>
              </a:ext>
            </a:extLst>
          </p:cNvPr>
          <p:cNvSpPr>
            <a:spLocks noGrp="1"/>
          </p:cNvSpPr>
          <p:nvPr>
            <p:ph sz="half" idx="1"/>
          </p:nvPr>
        </p:nvSpPr>
        <p:spPr/>
        <p:txBody>
          <a:bodyPr/>
          <a:lstStyle/>
          <a:p>
            <a:r>
              <a:rPr lang="en-IN" dirty="0"/>
              <a:t>The legal issues associated with the project are:</a:t>
            </a:r>
          </a:p>
          <a:p>
            <a:pPr lvl="2">
              <a:buFont typeface="Courier New" panose="02070309020205020404" pitchFamily="49" charset="0"/>
              <a:buChar char="o"/>
            </a:pPr>
            <a:r>
              <a:rPr lang="en-IN" sz="1800" dirty="0"/>
              <a:t>Data privacy and protection</a:t>
            </a:r>
          </a:p>
          <a:p>
            <a:pPr lvl="2">
              <a:buFont typeface="Courier New" panose="02070309020205020404" pitchFamily="49" charset="0"/>
              <a:buChar char="o"/>
            </a:pPr>
            <a:r>
              <a:rPr lang="en-IN" sz="1800" dirty="0"/>
              <a:t>Liability issues</a:t>
            </a:r>
          </a:p>
          <a:p>
            <a:pPr lvl="2">
              <a:buFont typeface="Courier New" panose="02070309020205020404" pitchFamily="49" charset="0"/>
              <a:buChar char="o"/>
            </a:pPr>
            <a:r>
              <a:rPr lang="en-IN" sz="1800" dirty="0"/>
              <a:t>Data ownership</a:t>
            </a:r>
          </a:p>
          <a:p>
            <a:pPr lvl="2">
              <a:buFont typeface="Courier New" panose="02070309020205020404" pitchFamily="49" charset="0"/>
              <a:buChar char="o"/>
            </a:pPr>
            <a:r>
              <a:rPr lang="en-IN" sz="1800" dirty="0"/>
              <a:t>Cyber security</a:t>
            </a:r>
          </a:p>
          <a:p>
            <a:pPr lvl="2">
              <a:buFont typeface="Courier New" panose="02070309020205020404" pitchFamily="49" charset="0"/>
              <a:buChar char="o"/>
            </a:pPr>
            <a:r>
              <a:rPr lang="en-IN" sz="1800" dirty="0"/>
              <a:t>Intellectual property rights</a:t>
            </a:r>
          </a:p>
        </p:txBody>
      </p:sp>
      <p:pic>
        <p:nvPicPr>
          <p:cNvPr id="5" name="Content Placeholder 4">
            <a:extLst>
              <a:ext uri="{FF2B5EF4-FFF2-40B4-BE49-F238E27FC236}">
                <a16:creationId xmlns:a16="http://schemas.microsoft.com/office/drawing/2014/main" id="{C1039F83-4E69-4C46-9258-D15906AC6097}"/>
              </a:ext>
            </a:extLst>
          </p:cNvPr>
          <p:cNvPicPr>
            <a:picLocks noGrp="1" noChangeAspect="1"/>
          </p:cNvPicPr>
          <p:nvPr>
            <p:ph sz="half" idx="2"/>
          </p:nvPr>
        </p:nvPicPr>
        <p:blipFill>
          <a:blip r:embed="rId2"/>
          <a:stretch>
            <a:fillRect/>
          </a:stretch>
        </p:blipFill>
        <p:spPr>
          <a:xfrm>
            <a:off x="6211889" y="2508205"/>
            <a:ext cx="5267395" cy="3511596"/>
          </a:xfrm>
          <a:prstGeom prst="rect">
            <a:avLst/>
          </a:prstGeom>
        </p:spPr>
      </p:pic>
    </p:spTree>
    <p:extLst>
      <p:ext uri="{BB962C8B-B14F-4D97-AF65-F5344CB8AC3E}">
        <p14:creationId xmlns:p14="http://schemas.microsoft.com/office/powerpoint/2010/main" val="91291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40246-1962-4A19-8FC4-9359CD447F90}"/>
              </a:ext>
            </a:extLst>
          </p:cNvPr>
          <p:cNvSpPr>
            <a:spLocks noGrp="1"/>
          </p:cNvSpPr>
          <p:nvPr>
            <p:ph type="title"/>
          </p:nvPr>
        </p:nvSpPr>
        <p:spPr/>
        <p:txBody>
          <a:bodyPr/>
          <a:lstStyle/>
          <a:p>
            <a:r>
              <a:rPr lang="en-IN" dirty="0"/>
              <a:t>PROFESSIONAL ISSUES</a:t>
            </a:r>
          </a:p>
        </p:txBody>
      </p:sp>
      <p:sp>
        <p:nvSpPr>
          <p:cNvPr id="3" name="Content Placeholder 2">
            <a:extLst>
              <a:ext uri="{FF2B5EF4-FFF2-40B4-BE49-F238E27FC236}">
                <a16:creationId xmlns:a16="http://schemas.microsoft.com/office/drawing/2014/main" id="{5C555488-DDAB-461D-A1DF-363595AD7203}"/>
              </a:ext>
            </a:extLst>
          </p:cNvPr>
          <p:cNvSpPr>
            <a:spLocks noGrp="1"/>
          </p:cNvSpPr>
          <p:nvPr>
            <p:ph sz="half" idx="1"/>
          </p:nvPr>
        </p:nvSpPr>
        <p:spPr/>
        <p:txBody>
          <a:bodyPr/>
          <a:lstStyle/>
          <a:p>
            <a:r>
              <a:rPr lang="en-IN" dirty="0"/>
              <a:t>The professional issues associated with the project are:</a:t>
            </a:r>
          </a:p>
          <a:p>
            <a:pPr lvl="1">
              <a:buFont typeface="Courier New" panose="02070309020205020404" pitchFamily="49" charset="0"/>
              <a:buChar char="o"/>
            </a:pPr>
            <a:r>
              <a:rPr lang="en-IN" sz="1800" dirty="0"/>
              <a:t>Transparency about the project</a:t>
            </a:r>
          </a:p>
          <a:p>
            <a:pPr lvl="1">
              <a:buFont typeface="Courier New" panose="02070309020205020404" pitchFamily="49" charset="0"/>
              <a:buChar char="o"/>
            </a:pPr>
            <a:r>
              <a:rPr lang="en-IN" sz="1800" dirty="0"/>
              <a:t>Adherence to the regulations</a:t>
            </a:r>
          </a:p>
          <a:p>
            <a:pPr lvl="1">
              <a:buFont typeface="Courier New" panose="02070309020205020404" pitchFamily="49" charset="0"/>
              <a:buChar char="o"/>
            </a:pPr>
            <a:r>
              <a:rPr lang="en-IN" sz="1800" dirty="0"/>
              <a:t>Professional decision making</a:t>
            </a:r>
          </a:p>
          <a:p>
            <a:pPr lvl="1">
              <a:buFont typeface="Courier New" panose="02070309020205020404" pitchFamily="49" charset="0"/>
              <a:buChar char="o"/>
            </a:pPr>
            <a:r>
              <a:rPr lang="en-IN" sz="1800" dirty="0"/>
              <a:t>Risk analysis</a:t>
            </a:r>
          </a:p>
        </p:txBody>
      </p:sp>
      <p:pic>
        <p:nvPicPr>
          <p:cNvPr id="5" name="Content Placeholder 4">
            <a:extLst>
              <a:ext uri="{FF2B5EF4-FFF2-40B4-BE49-F238E27FC236}">
                <a16:creationId xmlns:a16="http://schemas.microsoft.com/office/drawing/2014/main" id="{4AFC3887-87F0-402E-ADFE-20B87D3FF385}"/>
              </a:ext>
            </a:extLst>
          </p:cNvPr>
          <p:cNvPicPr>
            <a:picLocks noGrp="1" noChangeAspect="1"/>
          </p:cNvPicPr>
          <p:nvPr>
            <p:ph sz="half" idx="2"/>
          </p:nvPr>
        </p:nvPicPr>
        <p:blipFill>
          <a:blip r:embed="rId2"/>
          <a:stretch>
            <a:fillRect/>
          </a:stretch>
        </p:blipFill>
        <p:spPr>
          <a:xfrm>
            <a:off x="6212633" y="2461669"/>
            <a:ext cx="5330083" cy="3558132"/>
          </a:xfrm>
          <a:prstGeom prst="rect">
            <a:avLst/>
          </a:prstGeom>
        </p:spPr>
      </p:pic>
    </p:spTree>
    <p:extLst>
      <p:ext uri="{BB962C8B-B14F-4D97-AF65-F5344CB8AC3E}">
        <p14:creationId xmlns:p14="http://schemas.microsoft.com/office/powerpoint/2010/main" val="194190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09FCF-39BB-489C-A01B-D89C10D8B2F9}"/>
              </a:ext>
            </a:extLst>
          </p:cNvPr>
          <p:cNvSpPr>
            <a:spLocks noGrp="1"/>
          </p:cNvSpPr>
          <p:nvPr>
            <p:ph type="title"/>
          </p:nvPr>
        </p:nvSpPr>
        <p:spPr/>
        <p:txBody>
          <a:bodyPr/>
          <a:lstStyle/>
          <a:p>
            <a:r>
              <a:rPr lang="en-IN" dirty="0"/>
              <a:t>CONCLUSION</a:t>
            </a:r>
          </a:p>
        </p:txBody>
      </p:sp>
      <p:sp>
        <p:nvSpPr>
          <p:cNvPr id="3" name="Text Placeholder 2">
            <a:extLst>
              <a:ext uri="{FF2B5EF4-FFF2-40B4-BE49-F238E27FC236}">
                <a16:creationId xmlns:a16="http://schemas.microsoft.com/office/drawing/2014/main" id="{9F95D949-69ED-47DF-913B-7F9AA978E92D}"/>
              </a:ext>
            </a:extLst>
          </p:cNvPr>
          <p:cNvSpPr>
            <a:spLocks noGrp="1"/>
          </p:cNvSpPr>
          <p:nvPr>
            <p:ph type="body" sz="half" idx="2"/>
          </p:nvPr>
        </p:nvSpPr>
        <p:spPr>
          <a:xfrm>
            <a:off x="968523" y="3183348"/>
            <a:ext cx="8825659" cy="2476500"/>
          </a:xfrm>
        </p:spPr>
        <p:txBody>
          <a:bodyPr/>
          <a:lstStyle/>
          <a:p>
            <a:r>
              <a:rPr lang="en-IN" dirty="0"/>
              <a:t>Thus, it can be stated that the project plan has been created based upon the objectives of the research and the achievements of the project include analysis of 5G as compared to 4G and 3G on the basis of simulation and thus predicting the efficiency of 5G in rolling out IOT. </a:t>
            </a:r>
          </a:p>
        </p:txBody>
      </p:sp>
      <p:pic>
        <p:nvPicPr>
          <p:cNvPr id="5" name="Picture 2" descr="What Is The Internet Of Things l Coolfire Solutions Blog">
            <a:extLst>
              <a:ext uri="{FF2B5EF4-FFF2-40B4-BE49-F238E27FC236}">
                <a16:creationId xmlns:a16="http://schemas.microsoft.com/office/drawing/2014/main" id="{56463515-E121-4C69-8D25-46F0409C7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7078" y="4949207"/>
            <a:ext cx="3105834" cy="190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274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178DDFE-D3F0-4B3A-B44E-C80C1D12D9B8}"/>
              </a:ext>
            </a:extLst>
          </p:cNvPr>
          <p:cNvSpPr>
            <a:spLocks noGrp="1"/>
          </p:cNvSpPr>
          <p:nvPr>
            <p:ph type="pic" sz="quarter" idx="10"/>
          </p:nvPr>
        </p:nvSpPr>
        <p:spPr/>
      </p:sp>
      <p:sp>
        <p:nvSpPr>
          <p:cNvPr id="3" name="Title 2">
            <a:extLst>
              <a:ext uri="{FF2B5EF4-FFF2-40B4-BE49-F238E27FC236}">
                <a16:creationId xmlns:a16="http://schemas.microsoft.com/office/drawing/2014/main" id="{8D7D47FB-E9A0-4803-9A8D-E03ADC4C8074}"/>
              </a:ext>
            </a:extLst>
          </p:cNvPr>
          <p:cNvSpPr>
            <a:spLocks noGrp="1"/>
          </p:cNvSpPr>
          <p:nvPr>
            <p:ph type="title"/>
          </p:nvPr>
        </p:nvSpPr>
        <p:spPr>
          <a:xfrm>
            <a:off x="838199" y="5149311"/>
            <a:ext cx="9575801" cy="891250"/>
          </a:xfrm>
        </p:spPr>
        <p:txBody>
          <a:bodyPr/>
          <a:lstStyle/>
          <a:p>
            <a:r>
              <a:rPr lang="en-IN" dirty="0"/>
              <a:t>THANK YOU</a:t>
            </a:r>
          </a:p>
        </p:txBody>
      </p:sp>
      <p:pic>
        <p:nvPicPr>
          <p:cNvPr id="6" name="Picture 5">
            <a:extLst>
              <a:ext uri="{FF2B5EF4-FFF2-40B4-BE49-F238E27FC236}">
                <a16:creationId xmlns:a16="http://schemas.microsoft.com/office/drawing/2014/main" id="{EBE6A6A3-537E-4FBD-961A-8945C5D4D6C1}"/>
              </a:ext>
            </a:extLst>
          </p:cNvPr>
          <p:cNvPicPr>
            <a:picLocks noChangeAspect="1"/>
          </p:cNvPicPr>
          <p:nvPr/>
        </p:nvPicPr>
        <p:blipFill>
          <a:blip r:embed="rId2"/>
          <a:stretch>
            <a:fillRect/>
          </a:stretch>
        </p:blipFill>
        <p:spPr>
          <a:xfrm>
            <a:off x="0" y="0"/>
            <a:ext cx="12192000" cy="5256332"/>
          </a:xfrm>
          <a:prstGeom prst="rect">
            <a:avLst/>
          </a:prstGeom>
        </p:spPr>
      </p:pic>
    </p:spTree>
    <p:extLst>
      <p:ext uri="{BB962C8B-B14F-4D97-AF65-F5344CB8AC3E}">
        <p14:creationId xmlns:p14="http://schemas.microsoft.com/office/powerpoint/2010/main" val="619973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381739" y="3788250"/>
            <a:ext cx="4088287" cy="1025525"/>
          </a:xfrm>
        </p:spPr>
        <p:txBody>
          <a:bodyPr/>
          <a:lstStyle/>
          <a:p>
            <a:r>
              <a:rPr lang="en-US" sz="4400" dirty="0"/>
              <a:t>Background</a:t>
            </a:r>
            <a:r>
              <a:rPr lang="en-US" dirty="0"/>
              <a:t> </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l="97" r="97"/>
          <a:stretch>
            <a:fillRect/>
          </a:stretch>
        </p:blipFill>
        <p:spPr/>
      </p:pic>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a:xfrm>
            <a:off x="4075414" y="2489669"/>
            <a:ext cx="4294206" cy="1556714"/>
          </a:xfrm>
        </p:spPr>
        <p:txBody>
          <a:bodyPr>
            <a:normAutofit/>
          </a:bodyPr>
          <a:lstStyle/>
          <a:p>
            <a:r>
              <a:rPr lang="en-US" dirty="0"/>
              <a:t>With increased research on mobile communication systems and novel technologies, enhancement in the efficiency of spectral networks, connectivity, latency and coverage has taken place. </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a:xfrm>
            <a:off x="4075414" y="4429840"/>
            <a:ext cx="4294206" cy="2343822"/>
          </a:xfrm>
        </p:spPr>
        <p:txBody>
          <a:bodyPr>
            <a:normAutofit/>
          </a:bodyPr>
          <a:lstStyle/>
          <a:p>
            <a:r>
              <a:rPr lang="en-US" dirty="0"/>
              <a:t>5G accounts for the 5</a:t>
            </a:r>
            <a:r>
              <a:rPr lang="en-US" baseline="30000" dirty="0"/>
              <a:t>th</a:t>
            </a:r>
            <a:r>
              <a:rPr lang="en-US" dirty="0"/>
              <a:t> generation of internet which possesses the 4   key differentiators:</a:t>
            </a:r>
          </a:p>
          <a:p>
            <a:endParaRPr lang="en-US" dirty="0"/>
          </a:p>
          <a:p>
            <a:pPr marL="285750" indent="-285750">
              <a:buFont typeface="Arial" panose="020B0604020202020204" pitchFamily="34" charset="0"/>
              <a:buChar char="•"/>
            </a:pPr>
            <a:r>
              <a:rPr lang="en-US" dirty="0"/>
              <a:t>Heterogeneous network</a:t>
            </a:r>
          </a:p>
          <a:p>
            <a:pPr marL="285750" indent="-285750">
              <a:buFont typeface="Arial" panose="020B0604020202020204" pitchFamily="34" charset="0"/>
              <a:buChar char="•"/>
            </a:pPr>
            <a:r>
              <a:rPr lang="en-US" dirty="0"/>
              <a:t>Massive MIMO efficiency</a:t>
            </a:r>
          </a:p>
          <a:p>
            <a:pPr marL="285750" indent="-285750">
              <a:buFont typeface="Arial" panose="020B0604020202020204" pitchFamily="34" charset="0"/>
              <a:buChar char="•"/>
            </a:pPr>
            <a:r>
              <a:rPr lang="en-MY" dirty="0"/>
              <a:t>Auxiliary Spectrum Bands</a:t>
            </a:r>
          </a:p>
          <a:p>
            <a:pPr marL="285750" indent="-285750">
              <a:buFont typeface="Arial" panose="020B0604020202020204" pitchFamily="34" charset="0"/>
              <a:buChar char="•"/>
            </a:pPr>
            <a:r>
              <a:rPr lang="en-MY" dirty="0"/>
              <a:t>New core architectures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381739" y="3788250"/>
            <a:ext cx="4088287" cy="1025525"/>
          </a:xfrm>
        </p:spPr>
        <p:txBody>
          <a:bodyPr/>
          <a:lstStyle/>
          <a:p>
            <a:r>
              <a:rPr lang="en-US" sz="4400" dirty="0"/>
              <a:t>Background</a:t>
            </a:r>
            <a:r>
              <a:rPr lang="en-US" dirty="0"/>
              <a:t> </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l="97" r="97"/>
          <a:stretch>
            <a:fillRect/>
          </a:stretch>
        </p:blipFill>
        <p:spPr/>
      </p:pic>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a:xfrm>
            <a:off x="4075414" y="2489669"/>
            <a:ext cx="4294206" cy="4044296"/>
          </a:xfrm>
        </p:spPr>
        <p:txBody>
          <a:bodyPr>
            <a:normAutofit fontScale="47500" lnSpcReduction="20000"/>
          </a:bodyPr>
          <a:lstStyle/>
          <a:p>
            <a:pPr marL="285750" indent="-285750">
              <a:buFont typeface="Arial" panose="020B0604020202020204" pitchFamily="34" charset="0"/>
              <a:buChar char="•"/>
            </a:pPr>
            <a:r>
              <a:rPr lang="en-IN" sz="3400" dirty="0"/>
              <a:t>Thus, 5G technologies are an upgrade to the existing wireless connections as it offers higher customer experience in terms of latency, efficiency in data transfer and higher reliability. </a:t>
            </a:r>
          </a:p>
          <a:p>
            <a:pPr marL="285750" indent="-285750">
              <a:buFont typeface="Arial" panose="020B0604020202020204" pitchFamily="34" charset="0"/>
              <a:buChar char="•"/>
            </a:pPr>
            <a:endParaRPr lang="en-IN" sz="3400" dirty="0"/>
          </a:p>
          <a:p>
            <a:endParaRPr lang="en-IN" sz="3400" dirty="0"/>
          </a:p>
          <a:p>
            <a:pPr marL="285750" indent="-285750">
              <a:buFont typeface="Arial" panose="020B0604020202020204" pitchFamily="34" charset="0"/>
              <a:buChar char="•"/>
            </a:pPr>
            <a:endParaRPr lang="en-IN" sz="3400" dirty="0"/>
          </a:p>
          <a:p>
            <a:pPr marL="285750" indent="-285750">
              <a:buFont typeface="Arial" panose="020B0604020202020204" pitchFamily="34" charset="0"/>
              <a:buChar char="•"/>
            </a:pPr>
            <a:r>
              <a:rPr lang="en-IN" sz="3400" dirty="0"/>
              <a:t>This wireless connectivity acts as a major catalyst for the currently ablaze technology, Internet of Things.</a:t>
            </a:r>
          </a:p>
          <a:p>
            <a:pPr marL="285750" indent="-285750">
              <a:buFont typeface="Arial" panose="020B0604020202020204" pitchFamily="34" charset="0"/>
              <a:buChar char="•"/>
            </a:pPr>
            <a:endParaRPr lang="en-IN" sz="3400" dirty="0"/>
          </a:p>
          <a:p>
            <a:endParaRPr lang="en-IN" sz="3400" dirty="0"/>
          </a:p>
          <a:p>
            <a:endParaRPr lang="en-IN" sz="3400" dirty="0"/>
          </a:p>
          <a:p>
            <a:pPr marL="285750" indent="-285750">
              <a:buFont typeface="Arial" panose="020B0604020202020204" pitchFamily="34" charset="0"/>
              <a:buChar char="•"/>
            </a:pPr>
            <a:endParaRPr lang="en-IN" sz="3400" dirty="0"/>
          </a:p>
          <a:p>
            <a:pPr marL="285750" indent="-285750">
              <a:buFont typeface="Arial" panose="020B0604020202020204" pitchFamily="34" charset="0"/>
              <a:buChar char="•"/>
            </a:pPr>
            <a:r>
              <a:rPr lang="en-IN" sz="3400" dirty="0"/>
              <a:t>With the increased connectivity through 5G, Internet of things might be able to achieve new heights. </a:t>
            </a:r>
          </a:p>
          <a:p>
            <a:endParaRPr lang="en-US" dirty="0"/>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a:xfrm>
            <a:off x="4075414" y="4429840"/>
            <a:ext cx="4294206" cy="2343822"/>
          </a:xfrm>
        </p:spPr>
        <p:txBody>
          <a:bodyPr>
            <a:norm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2" name="Picture 2" descr="What Is The Internet Of Things l Coolfire Solutions Blog">
            <a:extLst>
              <a:ext uri="{FF2B5EF4-FFF2-40B4-BE49-F238E27FC236}">
                <a16:creationId xmlns:a16="http://schemas.microsoft.com/office/drawing/2014/main" id="{591CC1D9-5BF5-480B-82F9-083637A54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42" y="2677742"/>
            <a:ext cx="2641254" cy="1623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867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p:txBody>
          <a:bodyPr/>
          <a:lstStyle/>
          <a:p>
            <a:pPr algn="ctr"/>
            <a:r>
              <a:rPr lang="en-US" dirty="0"/>
              <a:t>AIM OF THE </a:t>
            </a:r>
            <a:br>
              <a:rPr lang="en-US" dirty="0"/>
            </a:br>
            <a:r>
              <a:rPr lang="en-US" dirty="0"/>
              <a:t>RESEARCH</a:t>
            </a:r>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p:txBody>
          <a:bodyPr/>
          <a:lstStyle/>
          <a:p>
            <a:r>
              <a:rPr lang="en-US" dirty="0"/>
              <a:t>The aim of the research is to</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a:xfrm>
            <a:off x="4252854" y="3095691"/>
            <a:ext cx="3686159" cy="3044825"/>
          </a:xfrm>
        </p:spPr>
        <p:txBody>
          <a:bodyPr>
            <a:normAutofit lnSpcReduction="10000"/>
          </a:bodyPr>
          <a:lstStyle/>
          <a:p>
            <a:pPr>
              <a:buClr>
                <a:schemeClr val="bg1"/>
              </a:buClr>
              <a:buFont typeface="Arial" panose="020B0604020202020204" pitchFamily="34" charset="0"/>
              <a:buChar char="•"/>
            </a:pPr>
            <a:r>
              <a:rPr lang="en-US" sz="1800" dirty="0"/>
              <a:t>Investigate the key differentiators of 5G technology as compared to the previous 4G and 3G technologies. </a:t>
            </a:r>
          </a:p>
          <a:p>
            <a:pPr>
              <a:buClr>
                <a:schemeClr val="bg1"/>
              </a:buClr>
              <a:buFont typeface="Arial" panose="020B0604020202020204" pitchFamily="34" charset="0"/>
              <a:buChar char="•"/>
            </a:pPr>
            <a:endParaRPr lang="en-US" sz="1800" dirty="0"/>
          </a:p>
          <a:p>
            <a:pPr>
              <a:buClr>
                <a:schemeClr val="bg1"/>
              </a:buClr>
              <a:buFont typeface="Arial" panose="020B0604020202020204" pitchFamily="34" charset="0"/>
              <a:buChar char="•"/>
            </a:pPr>
            <a:r>
              <a:rPr lang="en-US" sz="1800" dirty="0"/>
              <a:t>Analyse how the key differentiators of 5G would act as catalysts in rolling out IOT. </a:t>
            </a:r>
          </a:p>
          <a:p>
            <a:pPr>
              <a:buClr>
                <a:schemeClr val="bg1"/>
              </a:buClr>
              <a:buFont typeface="Arial" panose="020B0604020202020204" pitchFamily="34" charset="0"/>
              <a:buChar char="•"/>
            </a:pPr>
            <a:endParaRPr lang="en-US" dirty="0"/>
          </a:p>
          <a:p>
            <a:pPr>
              <a:buClr>
                <a:schemeClr val="bg1"/>
              </a:buClr>
              <a:buFont typeface="Arial" panose="020B0604020202020204" pitchFamily="34" charset="0"/>
              <a:buChar char="•"/>
            </a:pPr>
            <a:endParaRPr lang="en-US" dirty="0"/>
          </a:p>
          <a:p>
            <a:pPr>
              <a:buClr>
                <a:schemeClr val="bg1"/>
              </a:buClr>
              <a:buFont typeface="Arial" panose="020B0604020202020204" pitchFamily="34" charset="0"/>
              <a:buChar char="•"/>
            </a:pPr>
            <a:endParaRPr lang="en-US" dirty="0"/>
          </a:p>
        </p:txBody>
      </p:sp>
      <p:pic>
        <p:nvPicPr>
          <p:cNvPr id="18" name="Picture Placeholder 15" title="Decorative"/>
          <p:cNvPicPr>
            <a:picLocks noGrp="1" noChangeAspect="1"/>
          </p:cNvPicPr>
          <p:nvPr>
            <p:ph type="pic" sz="quarter" idx="17"/>
          </p:nvPr>
        </p:nvPicPr>
        <p:blipFill>
          <a:blip r:embed="rId2" cstate="email">
            <a:extLst>
              <a:ext uri="{28A0092B-C50C-407E-A947-70E740481C1C}">
                <a14:useLocalDpi xmlns:a14="http://schemas.microsoft.com/office/drawing/2010/main"/>
              </a:ext>
            </a:extLst>
          </a:blip>
          <a:srcRect t="8" b="8"/>
          <a:stretch>
            <a:fillRect/>
          </a:stretch>
        </p:blipFill>
        <p:spPr/>
      </p:pic>
      <p:pic>
        <p:nvPicPr>
          <p:cNvPr id="4" name="Picture Placeholder 3">
            <a:extLst>
              <a:ext uri="{FF2B5EF4-FFF2-40B4-BE49-F238E27FC236}">
                <a16:creationId xmlns:a16="http://schemas.microsoft.com/office/drawing/2014/main" id="{6A04BB50-DF15-46EE-9E8A-49ED68E24E51}"/>
              </a:ext>
            </a:extLst>
          </p:cNvPr>
          <p:cNvPicPr>
            <a:picLocks noGrp="1" noChangeAspect="1"/>
          </p:cNvPicPr>
          <p:nvPr>
            <p:ph type="pic" sz="quarter" idx="16"/>
          </p:nvPr>
        </p:nvPicPr>
        <p:blipFill>
          <a:blip r:embed="rId3"/>
          <a:srcRect l="13656" r="13656"/>
          <a:stretch>
            <a:fillRect/>
          </a:stretch>
        </p:blipFill>
        <p:spPr>
          <a:prstGeom prst="rect">
            <a:avLst/>
          </a:prstGeom>
        </p:spPr>
      </p:pic>
    </p:spTree>
    <p:extLst>
      <p:ext uri="{BB962C8B-B14F-4D97-AF65-F5344CB8AC3E}">
        <p14:creationId xmlns:p14="http://schemas.microsoft.com/office/powerpoint/2010/main" val="2885941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75" r="75"/>
          <a:stretch/>
        </p:blip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r>
              <a:rPr lang="en-US" dirty="0"/>
              <a:t>MOTIVATION</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a:xfrm>
            <a:off x="5128258" y="611347"/>
            <a:ext cx="6121722" cy="382749"/>
          </a:xfrm>
        </p:spPr>
        <p:txBody>
          <a:bodyPr/>
          <a:lstStyle/>
          <a:p>
            <a:r>
              <a:rPr lang="en-US" dirty="0">
                <a:solidFill>
                  <a:schemeClr val="bg1"/>
                </a:solidFill>
              </a:rPr>
              <a:t>ENHANCED CUSTOMER EXPERIENCE</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a:xfrm>
            <a:off x="5003971" y="994096"/>
            <a:ext cx="5400658" cy="1397178"/>
          </a:xfrm>
        </p:spPr>
        <p:txBody>
          <a:bodyPr>
            <a:normAutofit/>
          </a:bodyPr>
          <a:lstStyle/>
          <a:p>
            <a:r>
              <a:rPr lang="en-US" sz="1600" dirty="0">
                <a:solidFill>
                  <a:schemeClr val="bg1"/>
                </a:solidFill>
              </a:rPr>
              <a:t>With internet growing at an exponential rate, it becomes mandatory that the user experience of the customers is enhanced by offering them a much reliable connection which has decreased latency and higher data transfer. </a:t>
            </a:r>
          </a:p>
        </p:txBody>
      </p:sp>
      <p:sp>
        <p:nvSpPr>
          <p:cNvPr id="9" name="Text Placeholder 8"/>
          <p:cNvSpPr>
            <a:spLocks noGrp="1"/>
          </p:cNvSpPr>
          <p:nvPr>
            <p:ph type="body" sz="quarter" idx="16"/>
          </p:nvPr>
        </p:nvSpPr>
        <p:spPr>
          <a:xfrm>
            <a:off x="150920" y="3737092"/>
            <a:ext cx="4314548" cy="2663707"/>
          </a:xfrm>
        </p:spPr>
        <p:txBody>
          <a:bodyPr>
            <a:normAutofit/>
          </a:bodyPr>
          <a:lstStyle/>
          <a:p>
            <a:pPr>
              <a:lnSpc>
                <a:spcPct val="150000"/>
              </a:lnSpc>
            </a:pPr>
            <a:r>
              <a:rPr lang="en-US" sz="1600" dirty="0"/>
              <a:t>Further, the enhancement in technology is making the environment smarter which establishes the need of technologies which have higher connectivity and are much more smarter, efficient and competent than the pre-existing ones. </a:t>
            </a:r>
          </a:p>
        </p:txBody>
      </p:sp>
    </p:spTree>
    <p:extLst>
      <p:ext uri="{BB962C8B-B14F-4D97-AF65-F5344CB8AC3E}">
        <p14:creationId xmlns:p14="http://schemas.microsoft.com/office/powerpoint/2010/main" val="268795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4"/>
          </p:nvPr>
        </p:nvSpPr>
        <p:spPr/>
        <p:txBody>
          <a:bodyPr/>
          <a:lstStyle/>
          <a:p>
            <a:r>
              <a:rPr lang="en-US" dirty="0"/>
              <a:t>Objectives of the research	</a:t>
            </a:r>
          </a:p>
        </p:txBody>
      </p:sp>
    </p:spTree>
    <p:extLst>
      <p:ext uri="{BB962C8B-B14F-4D97-AF65-F5344CB8AC3E}">
        <p14:creationId xmlns:p14="http://schemas.microsoft.com/office/powerpoint/2010/main" val="141592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a:xfrm>
            <a:off x="176607" y="1621974"/>
            <a:ext cx="6605934" cy="402135"/>
          </a:xfrm>
        </p:spPr>
        <p:txBody>
          <a:bodyPr>
            <a:normAutofit fontScale="90000"/>
          </a:bodyPr>
          <a:lstStyle/>
          <a:p>
            <a:pPr algn="ctr"/>
            <a:r>
              <a:rPr lang="en-US" sz="2000" dirty="0"/>
              <a:t>OBJECTIVES OF THE RESEARCH</a:t>
            </a:r>
            <a:br>
              <a:rPr lang="en-US" sz="2000" dirty="0"/>
            </a:br>
            <a:br>
              <a:rPr lang="en-US" sz="2000" dirty="0"/>
            </a:br>
            <a:endParaRPr lang="en-US" sz="1600" b="0" dirty="0">
              <a:latin typeface="+mn-lt"/>
              <a:ea typeface="+mn-ea"/>
              <a:cs typeface="+mn-cs"/>
            </a:endParaRPr>
          </a:p>
        </p:txBody>
      </p:sp>
      <p:pic>
        <p:nvPicPr>
          <p:cNvPr id="2" name="Picture 1">
            <a:extLst>
              <a:ext uri="{FF2B5EF4-FFF2-40B4-BE49-F238E27FC236}">
                <a16:creationId xmlns:a16="http://schemas.microsoft.com/office/drawing/2014/main" id="{BA73AD1D-9B1C-4D9F-B0BD-ED94248F9DA8}"/>
              </a:ext>
            </a:extLst>
          </p:cNvPr>
          <p:cNvPicPr>
            <a:picLocks noChangeAspect="1"/>
          </p:cNvPicPr>
          <p:nvPr/>
        </p:nvPicPr>
        <p:blipFill>
          <a:blip r:embed="rId2"/>
          <a:stretch>
            <a:fillRect/>
          </a:stretch>
        </p:blipFill>
        <p:spPr>
          <a:xfrm>
            <a:off x="7412854" y="1400674"/>
            <a:ext cx="4779146" cy="3659598"/>
          </a:xfrm>
          <a:prstGeom prst="rect">
            <a:avLst/>
          </a:prstGeom>
        </p:spPr>
      </p:pic>
      <p:pic>
        <p:nvPicPr>
          <p:cNvPr id="3" name="Picture 2">
            <a:extLst>
              <a:ext uri="{FF2B5EF4-FFF2-40B4-BE49-F238E27FC236}">
                <a16:creationId xmlns:a16="http://schemas.microsoft.com/office/drawing/2014/main" id="{E6736AC3-0E3D-4163-A06C-A882797D8269}"/>
              </a:ext>
            </a:extLst>
          </p:cNvPr>
          <p:cNvPicPr>
            <a:picLocks noChangeAspect="1"/>
          </p:cNvPicPr>
          <p:nvPr/>
        </p:nvPicPr>
        <p:blipFill>
          <a:blip r:embed="rId3"/>
          <a:stretch>
            <a:fillRect/>
          </a:stretch>
        </p:blipFill>
        <p:spPr>
          <a:xfrm>
            <a:off x="8318377" y="5060272"/>
            <a:ext cx="3873622" cy="1797728"/>
          </a:xfrm>
          <a:prstGeom prst="rect">
            <a:avLst/>
          </a:prstGeom>
        </p:spPr>
      </p:pic>
      <p:pic>
        <p:nvPicPr>
          <p:cNvPr id="6" name="Picture 5">
            <a:extLst>
              <a:ext uri="{FF2B5EF4-FFF2-40B4-BE49-F238E27FC236}">
                <a16:creationId xmlns:a16="http://schemas.microsoft.com/office/drawing/2014/main" id="{F350E5EF-B0C1-4448-8B13-64D51DFB8D24}"/>
              </a:ext>
            </a:extLst>
          </p:cNvPr>
          <p:cNvPicPr>
            <a:picLocks noChangeAspect="1"/>
          </p:cNvPicPr>
          <p:nvPr/>
        </p:nvPicPr>
        <p:blipFill>
          <a:blip r:embed="rId4"/>
          <a:stretch>
            <a:fillRect/>
          </a:stretch>
        </p:blipFill>
        <p:spPr>
          <a:xfrm>
            <a:off x="5634362" y="5081525"/>
            <a:ext cx="2684015" cy="1791732"/>
          </a:xfrm>
          <a:prstGeom prst="rect">
            <a:avLst/>
          </a:prstGeom>
        </p:spPr>
      </p:pic>
      <p:pic>
        <p:nvPicPr>
          <p:cNvPr id="7" name="Picture 6">
            <a:extLst>
              <a:ext uri="{FF2B5EF4-FFF2-40B4-BE49-F238E27FC236}">
                <a16:creationId xmlns:a16="http://schemas.microsoft.com/office/drawing/2014/main" id="{02C85883-9640-45C2-8612-45D248F54AD5}"/>
              </a:ext>
            </a:extLst>
          </p:cNvPr>
          <p:cNvPicPr>
            <a:picLocks noChangeAspect="1"/>
          </p:cNvPicPr>
          <p:nvPr/>
        </p:nvPicPr>
        <p:blipFill>
          <a:blip r:embed="rId5"/>
          <a:stretch>
            <a:fillRect/>
          </a:stretch>
        </p:blipFill>
        <p:spPr>
          <a:xfrm>
            <a:off x="2269727" y="5096781"/>
            <a:ext cx="3364635" cy="1797729"/>
          </a:xfrm>
          <a:prstGeom prst="rect">
            <a:avLst/>
          </a:prstGeom>
        </p:spPr>
      </p:pic>
      <p:pic>
        <p:nvPicPr>
          <p:cNvPr id="8" name="Picture 7">
            <a:extLst>
              <a:ext uri="{FF2B5EF4-FFF2-40B4-BE49-F238E27FC236}">
                <a16:creationId xmlns:a16="http://schemas.microsoft.com/office/drawing/2014/main" id="{BB0D0CB6-F374-46E0-99E2-2EFA369130D1}"/>
              </a:ext>
            </a:extLst>
          </p:cNvPr>
          <p:cNvPicPr>
            <a:picLocks noChangeAspect="1"/>
          </p:cNvPicPr>
          <p:nvPr/>
        </p:nvPicPr>
        <p:blipFill>
          <a:blip r:embed="rId6"/>
          <a:stretch>
            <a:fillRect/>
          </a:stretch>
        </p:blipFill>
        <p:spPr>
          <a:xfrm>
            <a:off x="-1" y="5060272"/>
            <a:ext cx="2601157" cy="1791732"/>
          </a:xfrm>
          <a:prstGeom prst="rect">
            <a:avLst/>
          </a:prstGeom>
        </p:spPr>
      </p:pic>
      <p:sp>
        <p:nvSpPr>
          <p:cNvPr id="9" name="TextBox 8">
            <a:extLst>
              <a:ext uri="{FF2B5EF4-FFF2-40B4-BE49-F238E27FC236}">
                <a16:creationId xmlns:a16="http://schemas.microsoft.com/office/drawing/2014/main" id="{1FD61B9C-3953-43CA-AD5D-F1F800AAA4E1}"/>
              </a:ext>
            </a:extLst>
          </p:cNvPr>
          <p:cNvSpPr txBox="1"/>
          <p:nvPr/>
        </p:nvSpPr>
        <p:spPr>
          <a:xfrm>
            <a:off x="176607" y="2491809"/>
            <a:ext cx="7014306" cy="147732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Using simulation technologies (Vienna 5G system level simulators) for investigating the key differentiators of 5G as compared to 4G and 3G.</a:t>
            </a:r>
          </a:p>
          <a:p>
            <a:pPr marL="285750" indent="-285750">
              <a:buFont typeface="Arial" panose="020B0604020202020204" pitchFamily="34" charset="0"/>
              <a:buChar char="•"/>
            </a:pPr>
            <a:endParaRPr lang="en-IN" dirty="0">
              <a:solidFill>
                <a:schemeClr val="bg1"/>
              </a:solidFill>
            </a:endParaRPr>
          </a:p>
          <a:p>
            <a:pPr marL="285750" indent="-285750">
              <a:buFont typeface="Arial" panose="020B0604020202020204" pitchFamily="34" charset="0"/>
              <a:buChar char="•"/>
            </a:pPr>
            <a:r>
              <a:rPr lang="en-IN" dirty="0">
                <a:solidFill>
                  <a:schemeClr val="bg1"/>
                </a:solidFill>
              </a:rPr>
              <a:t>Investigation of how 5G has the potential of rolling out IOT</a:t>
            </a:r>
          </a:p>
        </p:txBody>
      </p:sp>
    </p:spTree>
    <p:extLst>
      <p:ext uri="{BB962C8B-B14F-4D97-AF65-F5344CB8AC3E}">
        <p14:creationId xmlns:p14="http://schemas.microsoft.com/office/powerpoint/2010/main" val="66019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52176-36A5-4609-B911-FC29C48A50F4}"/>
              </a:ext>
            </a:extLst>
          </p:cNvPr>
          <p:cNvSpPr>
            <a:spLocks noGrp="1"/>
          </p:cNvSpPr>
          <p:nvPr>
            <p:ph type="title"/>
          </p:nvPr>
        </p:nvSpPr>
        <p:spPr/>
        <p:txBody>
          <a:bodyPr/>
          <a:lstStyle/>
          <a:p>
            <a:pPr algn="ctr"/>
            <a:r>
              <a:rPr lang="en-IN" dirty="0"/>
              <a:t>PROJECT PROGRESS</a:t>
            </a:r>
          </a:p>
        </p:txBody>
      </p:sp>
      <p:pic>
        <p:nvPicPr>
          <p:cNvPr id="3" name="Picture 2">
            <a:extLst>
              <a:ext uri="{FF2B5EF4-FFF2-40B4-BE49-F238E27FC236}">
                <a16:creationId xmlns:a16="http://schemas.microsoft.com/office/drawing/2014/main" id="{9AEEFEDF-60CF-4D10-A8CE-D0BA664C371C}"/>
              </a:ext>
            </a:extLst>
          </p:cNvPr>
          <p:cNvPicPr>
            <a:picLocks noChangeAspect="1"/>
          </p:cNvPicPr>
          <p:nvPr/>
        </p:nvPicPr>
        <p:blipFill>
          <a:blip r:embed="rId2"/>
          <a:stretch>
            <a:fillRect/>
          </a:stretch>
        </p:blipFill>
        <p:spPr>
          <a:xfrm>
            <a:off x="-39950" y="2405849"/>
            <a:ext cx="12271899" cy="4315033"/>
          </a:xfrm>
          <a:prstGeom prst="rect">
            <a:avLst/>
          </a:prstGeom>
        </p:spPr>
      </p:pic>
    </p:spTree>
    <p:extLst>
      <p:ext uri="{BB962C8B-B14F-4D97-AF65-F5344CB8AC3E}">
        <p14:creationId xmlns:p14="http://schemas.microsoft.com/office/powerpoint/2010/main" val="706506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5ECB-72D4-4661-BBBE-04282ACB3BA8}"/>
              </a:ext>
            </a:extLst>
          </p:cNvPr>
          <p:cNvSpPr>
            <a:spLocks noGrp="1"/>
          </p:cNvSpPr>
          <p:nvPr>
            <p:ph type="title"/>
          </p:nvPr>
        </p:nvSpPr>
        <p:spPr/>
        <p:txBody>
          <a:bodyPr/>
          <a:lstStyle/>
          <a:p>
            <a:r>
              <a:rPr lang="en-IN" dirty="0"/>
              <a:t>OBJECTIVES ACHIEVED</a:t>
            </a:r>
          </a:p>
        </p:txBody>
      </p:sp>
      <p:sp>
        <p:nvSpPr>
          <p:cNvPr id="3" name="Text Placeholder 2">
            <a:extLst>
              <a:ext uri="{FF2B5EF4-FFF2-40B4-BE49-F238E27FC236}">
                <a16:creationId xmlns:a16="http://schemas.microsoft.com/office/drawing/2014/main" id="{DFC25824-1CC7-4081-AA6C-C148CB0938D6}"/>
              </a:ext>
            </a:extLst>
          </p:cNvPr>
          <p:cNvSpPr>
            <a:spLocks noGrp="1"/>
          </p:cNvSpPr>
          <p:nvPr>
            <p:ph type="body" sz="half" idx="2"/>
          </p:nvPr>
        </p:nvSpPr>
        <p:spPr>
          <a:xfrm>
            <a:off x="1242873" y="3988559"/>
            <a:ext cx="9143144" cy="2476500"/>
          </a:xfrm>
        </p:spPr>
        <p:txBody>
          <a:bodyPr/>
          <a:lstStyle/>
          <a:p>
            <a:r>
              <a:rPr lang="en-IN" sz="2000" dirty="0"/>
              <a:t>The objectives that have been achieved till now are</a:t>
            </a:r>
          </a:p>
          <a:p>
            <a:pPr marL="285750" indent="-285750">
              <a:buFont typeface="Arial" panose="020B0604020202020204" pitchFamily="34" charset="0"/>
              <a:buChar char="•"/>
            </a:pPr>
            <a:r>
              <a:rPr lang="en-IN" sz="2000" dirty="0"/>
              <a:t>Preliminary research about the five key differentiators of 5G</a:t>
            </a:r>
          </a:p>
          <a:p>
            <a:pPr marL="285750" indent="-285750">
              <a:buFont typeface="Arial" panose="020B0604020202020204" pitchFamily="34" charset="0"/>
              <a:buChar char="•"/>
            </a:pPr>
            <a:r>
              <a:rPr lang="en-IN" sz="2000" dirty="0"/>
              <a:t>Research about the simulation software i.e. Vienna 5G system level simulator</a:t>
            </a:r>
          </a:p>
          <a:p>
            <a:pPr marL="285750" indent="-285750">
              <a:buFont typeface="Arial" panose="020B0604020202020204" pitchFamily="34" charset="0"/>
              <a:buChar char="•"/>
            </a:pPr>
            <a:r>
              <a:rPr lang="en-IN" sz="2000" dirty="0"/>
              <a:t>Preliminary research on milli-meter waves and how they can be used for an efficient long distance communication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6" name="Picture 5">
            <a:extLst>
              <a:ext uri="{FF2B5EF4-FFF2-40B4-BE49-F238E27FC236}">
                <a16:creationId xmlns:a16="http://schemas.microsoft.com/office/drawing/2014/main" id="{3D6C9156-0E28-4BF1-918F-58E80E954292}"/>
              </a:ext>
            </a:extLst>
          </p:cNvPr>
          <p:cNvPicPr>
            <a:picLocks noChangeAspect="1"/>
          </p:cNvPicPr>
          <p:nvPr/>
        </p:nvPicPr>
        <p:blipFill>
          <a:blip r:embed="rId2"/>
          <a:stretch>
            <a:fillRect/>
          </a:stretch>
        </p:blipFill>
        <p:spPr>
          <a:xfrm>
            <a:off x="7945514" y="1160493"/>
            <a:ext cx="4046569" cy="2476500"/>
          </a:xfrm>
          <a:prstGeom prst="rect">
            <a:avLst/>
          </a:prstGeom>
        </p:spPr>
      </p:pic>
    </p:spTree>
    <p:extLst>
      <p:ext uri="{BB962C8B-B14F-4D97-AF65-F5344CB8AC3E}">
        <p14:creationId xmlns:p14="http://schemas.microsoft.com/office/powerpoint/2010/main" val="39550242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4108</TotalTime>
  <Words>837</Words>
  <Application>Microsoft Office PowerPoint</Application>
  <PresentationFormat>Widescreen</PresentationFormat>
  <Paragraphs>104</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Century Gothic</vt:lpstr>
      <vt:lpstr>Constantia</vt:lpstr>
      <vt:lpstr>Courier New</vt:lpstr>
      <vt:lpstr>Helvetica Light</vt:lpstr>
      <vt:lpstr>Raleway</vt:lpstr>
      <vt:lpstr>Wingdings 3</vt:lpstr>
      <vt:lpstr>Ion Boardroom</vt:lpstr>
      <vt:lpstr>5G TECHNOLOGY- A BOOST TO IOT APPLICATIONS </vt:lpstr>
      <vt:lpstr>Background </vt:lpstr>
      <vt:lpstr>Background </vt:lpstr>
      <vt:lpstr>AIM OF THE  RESEARCH</vt:lpstr>
      <vt:lpstr>MOTIVATION</vt:lpstr>
      <vt:lpstr>PowerPoint Presentation</vt:lpstr>
      <vt:lpstr>OBJECTIVES OF THE RESEARCH  </vt:lpstr>
      <vt:lpstr>PROJECT PROGRESS</vt:lpstr>
      <vt:lpstr>OBJECTIVES ACHIEVED</vt:lpstr>
      <vt:lpstr>PRELIMINARY RESULTS</vt:lpstr>
      <vt:lpstr>PROBLEMS ENCOUNTERED</vt:lpstr>
      <vt:lpstr>RESOLUTION PLAN</vt:lpstr>
      <vt:lpstr>FUTURE PLAN</vt:lpstr>
      <vt:lpstr>PowerPoint Presentation</vt:lpstr>
      <vt:lpstr>ETHICAL ISSUES</vt:lpstr>
      <vt:lpstr>LEGAL ISSUES</vt:lpstr>
      <vt:lpstr>PROFESSIONAL ISSUES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dc:title>
  <cp:lastModifiedBy>Pasala, Aravind Swamy</cp:lastModifiedBy>
  <cp:revision>33</cp:revision>
  <dcterms:created xsi:type="dcterms:W3CDTF">2020-08-29T16:18:52Z</dcterms:created>
  <dcterms:modified xsi:type="dcterms:W3CDTF">2020-09-03T01:12:35Z</dcterms:modified>
</cp:coreProperties>
</file>